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
  </p:notesMasterIdLst>
  <p:sldIdLst>
    <p:sldId id="4704" r:id="rId3"/>
    <p:sldId id="360" r:id="rId4"/>
    <p:sldId id="385" r:id="rId6"/>
    <p:sldId id="4706" r:id="rId7"/>
    <p:sldId id="4707" r:id="rId8"/>
    <p:sldId id="4708" r:id="rId9"/>
    <p:sldId id="365" r:id="rId10"/>
    <p:sldId id="382" r:id="rId11"/>
    <p:sldId id="386" r:id="rId12"/>
    <p:sldId id="4709" r:id="rId13"/>
    <p:sldId id="368" r:id="rId14"/>
    <p:sldId id="364" r:id="rId15"/>
    <p:sldId id="4710" r:id="rId16"/>
    <p:sldId id="374" r:id="rId17"/>
    <p:sldId id="4705" r:id="rId18"/>
  </p:sldIdLst>
  <p:sldSz cx="12192000" cy="6858000"/>
  <p:notesSz cx="6858000" cy="9144000"/>
  <p:embeddedFontLst>
    <p:embeddedFont>
      <p:font typeface="思源黑体 CN Medium" panose="020B0600000000000000" pitchFamily="34" charset="-122"/>
      <p:regular r:id="rId22"/>
    </p:embeddedFont>
    <p:embeddedFont>
      <p:font typeface="方正舒体" panose="02010601030101010101" charset="-122"/>
      <p:regular r:id="rId23"/>
    </p:embeddedFont>
    <p:embeddedFont>
      <p:font typeface="华文细黑" panose="02010600040101010101" charset="-122"/>
      <p:regular r:id="rId24"/>
    </p:embeddedFont>
    <p:embeddedFont>
      <p:font typeface="华文行楷" panose="02010800040101010101" charset="-122"/>
      <p:regular r:id="rId2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777F"/>
    <a:srgbClr val="3B6077"/>
    <a:srgbClr val="FFFFFF"/>
    <a:srgbClr val="577498"/>
    <a:srgbClr val="262A33"/>
    <a:srgbClr val="E9ECF0"/>
    <a:srgbClr val="2C4859"/>
    <a:srgbClr val="90A7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1" d="100"/>
          <a:sy n="81" d="100"/>
        </p:scale>
        <p:origin x="725" y="67"/>
      </p:cViewPr>
      <p:guideLst>
        <p:guide orient="horz" pos="482"/>
        <p:guide pos="47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Medium" panose="020B0600000000000000" pitchFamily="34" charset="-122"/>
                <a:ea typeface="思源黑体 CN Medium" panose="020B0600000000000000"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Medium" panose="020B0600000000000000" pitchFamily="34" charset="-122"/>
                <a:ea typeface="思源黑体 CN Medium" panose="020B0600000000000000" pitchFamily="34" charset="-122"/>
              </a:defRPr>
            </a:lvl1pPr>
          </a:lstStyle>
          <a:p>
            <a:fld id="{ABD2480F-4D8D-4C9A-889E-7B742DA8839B}"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Medium" panose="020B0600000000000000" pitchFamily="34" charset="-122"/>
                <a:ea typeface="思源黑体 CN Medium" panose="020B0600000000000000"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Medium" panose="020B0600000000000000" pitchFamily="34" charset="-122"/>
                <a:ea typeface="思源黑体 CN Medium" panose="020B0600000000000000" pitchFamily="34" charset="-122"/>
              </a:defRPr>
            </a:lvl1pPr>
          </a:lstStyle>
          <a:p>
            <a:fld id="{E83173C1-8A11-4578-9763-22A907DA0092}"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Medium" panose="020B0600000000000000" pitchFamily="34" charset="-122"/>
        <a:ea typeface="思源黑体 CN Medium" panose="020B0600000000000000" pitchFamily="34" charset="-122"/>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F1D0AB8-341E-46D0-B384-DEE42B9FE01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43E3D15-37DA-4B0B-BB5B-F9782FE4C10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43E3D15-37DA-4B0B-BB5B-F9782FE4C100}"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113D503-8AC6-4650-8B11-3C29B8D38C34}" type="slidenum">
              <a:rPr kumimoji="0" lang="zh-CN" altLang="en-US" sz="1200" b="0" i="0" u="none" strike="noStrike" kern="1200" cap="none" spc="0" normalizeH="0" baseline="0" noProof="0" smtClean="0">
                <a:ln>
                  <a:noFill/>
                </a:ln>
                <a:solidFill>
                  <a:prstClr val="black"/>
                </a:solidFill>
                <a:effectLst/>
                <a:uLnTx/>
                <a:uFillTx/>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思源黑体 CN Medium" panose="020B0600000000000000" pitchFamily="34" charset="-122"/>
              </a:defRPr>
            </a:lvl1pPr>
          </a:lstStyle>
          <a:p>
            <a:fld id="{F9378248-A63A-4CC1-A050-FA7A832C65BD}" type="datetimeFigureOut">
              <a:rPr lang="zh-CN" altLang="en-US" smtClean="0"/>
            </a:fld>
            <a:endParaRPr lang="zh-CN" altLang="en-US" dirty="0"/>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latin typeface="思源黑体 CN Medium" panose="020B0600000000000000" pitchFamily="34" charset="-122"/>
              </a:defRPr>
            </a:lvl1pPr>
          </a:lstStyle>
          <a:p>
            <a:endParaRPr lang="zh-CN" altLang="en-US" dirty="0"/>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latin typeface="思源黑体 CN Medium" panose="020B0600000000000000" pitchFamily="34" charset="-122"/>
              </a:defRPr>
            </a:lvl1pPr>
          </a:lstStyle>
          <a:p>
            <a:fld id="{50B4BFE3-3554-44DF-AACC-08A711377ADC}"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1218565" rtl="0" eaLnBrk="1" latinLnBrk="0" hangingPunct="1">
        <a:spcBef>
          <a:spcPct val="0"/>
        </a:spcBef>
        <a:buNone/>
        <a:defRPr sz="5865" kern="1200">
          <a:solidFill>
            <a:schemeClr val="tx1"/>
          </a:solidFill>
          <a:latin typeface="思源黑体 CN Medium" panose="020B0600000000000000" pitchFamily="34" charset="-122"/>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思源黑体 CN Medium" panose="020B0600000000000000" pitchFamily="34" charset="-122"/>
          <a:ea typeface="+mn-ea"/>
          <a:cs typeface="+mn-cs"/>
        </a:defRPr>
      </a:lvl1pPr>
      <a:lvl2pPr marL="989965" indent="-381000" algn="l" defTabSz="1218565" rtl="0" eaLnBrk="1" latinLnBrk="0" hangingPunct="1">
        <a:spcBef>
          <a:spcPct val="20000"/>
        </a:spcBef>
        <a:buFont typeface="Arial" panose="020B0604020202020204" pitchFamily="34" charset="0"/>
        <a:buChar char="–"/>
        <a:defRPr sz="3730" kern="1200">
          <a:solidFill>
            <a:schemeClr val="tx1"/>
          </a:solidFill>
          <a:latin typeface="思源黑体 CN Medium" panose="020B0600000000000000" pitchFamily="34" charset="-122"/>
          <a:ea typeface="+mn-ea"/>
          <a:cs typeface="+mn-cs"/>
        </a:defRPr>
      </a:lvl2pPr>
      <a:lvl3pPr marL="1523365" indent="-304800" algn="l" defTabSz="1218565" rtl="0" eaLnBrk="1" latinLnBrk="0" hangingPunct="1">
        <a:spcBef>
          <a:spcPct val="20000"/>
        </a:spcBef>
        <a:buFont typeface="Arial" panose="020B0604020202020204" pitchFamily="34" charset="0"/>
        <a:buChar char="•"/>
        <a:defRPr sz="3200" kern="1200">
          <a:solidFill>
            <a:schemeClr val="tx1"/>
          </a:solidFill>
          <a:latin typeface="思源黑体 CN Medium" panose="020B0600000000000000" pitchFamily="34" charset="-122"/>
          <a:ea typeface="+mn-ea"/>
          <a:cs typeface="+mn-cs"/>
        </a:defRPr>
      </a:lvl3pPr>
      <a:lvl4pPr marL="2132965" indent="-304800" algn="l" defTabSz="1218565" rtl="0" eaLnBrk="1" latinLnBrk="0" hangingPunct="1">
        <a:spcBef>
          <a:spcPct val="20000"/>
        </a:spcBef>
        <a:buFont typeface="Arial" panose="020B0604020202020204" pitchFamily="34" charset="0"/>
        <a:buChar char="–"/>
        <a:defRPr sz="2665" kern="1200">
          <a:solidFill>
            <a:schemeClr val="tx1"/>
          </a:solidFill>
          <a:latin typeface="思源黑体 CN Medium" panose="020B0600000000000000" pitchFamily="34" charset="-122"/>
          <a:ea typeface="+mn-ea"/>
          <a:cs typeface="+mn-cs"/>
        </a:defRPr>
      </a:lvl4pPr>
      <a:lvl5pPr marL="2742565" indent="-304800" algn="l" defTabSz="1218565" rtl="0" eaLnBrk="1" latinLnBrk="0" hangingPunct="1">
        <a:spcBef>
          <a:spcPct val="20000"/>
        </a:spcBef>
        <a:buFont typeface="Arial" panose="020B0604020202020204" pitchFamily="34" charset="0"/>
        <a:buChar char="»"/>
        <a:defRPr sz="2665" kern="1200">
          <a:solidFill>
            <a:schemeClr val="tx1"/>
          </a:solidFill>
          <a:latin typeface="思源黑体 CN Medium" panose="020B0600000000000000" pitchFamily="34" charset="-122"/>
          <a:ea typeface="+mn-ea"/>
          <a:cs typeface="+mn-cs"/>
        </a:defRPr>
      </a:lvl5pPr>
      <a:lvl6pPr marL="33515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11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07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7969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8565"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6730" algn="l" defTabSz="1218565" rtl="0" eaLnBrk="1" latinLnBrk="0" hangingPunct="1">
        <a:defRPr sz="2400" kern="1200">
          <a:solidFill>
            <a:schemeClr val="tx1"/>
          </a:solidFill>
          <a:latin typeface="+mn-lt"/>
          <a:ea typeface="+mn-ea"/>
          <a:cs typeface="+mn-cs"/>
        </a:defRPr>
      </a:lvl6pPr>
      <a:lvl7pPr marL="3656330" algn="l" defTabSz="1218565" rtl="0" eaLnBrk="1" latinLnBrk="0" hangingPunct="1">
        <a:defRPr sz="2400" kern="1200">
          <a:solidFill>
            <a:schemeClr val="tx1"/>
          </a:solidFill>
          <a:latin typeface="+mn-lt"/>
          <a:ea typeface="+mn-ea"/>
          <a:cs typeface="+mn-cs"/>
        </a:defRPr>
      </a:lvl7pPr>
      <a:lvl8pPr marL="4265930" algn="l" defTabSz="1218565" rtl="0" eaLnBrk="1" latinLnBrk="0" hangingPunct="1">
        <a:defRPr sz="2400" kern="1200">
          <a:solidFill>
            <a:schemeClr val="tx1"/>
          </a:solidFill>
          <a:latin typeface="+mn-lt"/>
          <a:ea typeface="+mn-ea"/>
          <a:cs typeface="+mn-cs"/>
        </a:defRPr>
      </a:lvl8pPr>
      <a:lvl9pPr marL="487553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9" Type="http://schemas.openxmlformats.org/officeDocument/2006/relationships/notesSlide" Target="../notesSlides/notesSlide1.xml"/><Relationship Id="rId18" Type="http://schemas.openxmlformats.org/officeDocument/2006/relationships/slideLayout" Target="../slideLayouts/slideLayout1.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20.jpeg"/><Relationship Id="rId7" Type="http://schemas.openxmlformats.org/officeDocument/2006/relationships/image" Target="../media/image19.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4" Type="http://schemas.openxmlformats.org/officeDocument/2006/relationships/notesSlide" Target="../notesSlides/notesSlide7.xml"/><Relationship Id="rId13" Type="http://schemas.openxmlformats.org/officeDocument/2006/relationships/slideLayout" Target="../slideLayouts/slideLayout1.xml"/><Relationship Id="rId12" Type="http://schemas.openxmlformats.org/officeDocument/2006/relationships/image" Target="../media/image24.jpeg"/><Relationship Id="rId11" Type="http://schemas.openxmlformats.org/officeDocument/2006/relationships/image" Target="../media/image23.jpeg"/><Relationship Id="rId10" Type="http://schemas.openxmlformats.org/officeDocument/2006/relationships/image" Target="../media/image22.jpe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5.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27.jpeg"/><Relationship Id="rId1" Type="http://schemas.openxmlformats.org/officeDocument/2006/relationships/image" Target="../media/image26.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image" Target="../media/image32.jpeg"/></Relationships>
</file>

<file path=ppt/slides/_rels/slide14.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image" Target="../media/image37.jpeg"/><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36.jpeg"/><Relationship Id="rId31" Type="http://schemas.openxmlformats.org/officeDocument/2006/relationships/notesSlide" Target="../notesSlides/notesSlide13.xml"/><Relationship Id="rId30" Type="http://schemas.openxmlformats.org/officeDocument/2006/relationships/slideLayout" Target="../slideLayouts/slideLayout1.xml"/><Relationship Id="rId3" Type="http://schemas.openxmlformats.org/officeDocument/2006/relationships/tags" Target="../tags/tag19.xml"/><Relationship Id="rId29" Type="http://schemas.openxmlformats.org/officeDocument/2006/relationships/tags" Target="../tags/tag41.xml"/><Relationship Id="rId28" Type="http://schemas.openxmlformats.org/officeDocument/2006/relationships/tags" Target="../tags/tag40.xml"/><Relationship Id="rId27" Type="http://schemas.openxmlformats.org/officeDocument/2006/relationships/tags" Target="../tags/tag39.xml"/><Relationship Id="rId26" Type="http://schemas.openxmlformats.org/officeDocument/2006/relationships/tags" Target="../tags/tag38.xml"/><Relationship Id="rId25" Type="http://schemas.openxmlformats.org/officeDocument/2006/relationships/tags" Target="../tags/tag37.xml"/><Relationship Id="rId24" Type="http://schemas.openxmlformats.org/officeDocument/2006/relationships/tags" Target="../tags/tag36.xml"/><Relationship Id="rId23" Type="http://schemas.openxmlformats.org/officeDocument/2006/relationships/tags" Target="../tags/tag35.xml"/><Relationship Id="rId22" Type="http://schemas.openxmlformats.org/officeDocument/2006/relationships/tags" Target="../tags/tag34.xml"/><Relationship Id="rId21" Type="http://schemas.openxmlformats.org/officeDocument/2006/relationships/tags" Target="../tags/tag33.xml"/><Relationship Id="rId20" Type="http://schemas.openxmlformats.org/officeDocument/2006/relationships/tags" Target="../tags/tag32.xml"/><Relationship Id="rId2" Type="http://schemas.openxmlformats.org/officeDocument/2006/relationships/tags" Target="../tags/tag18.xml"/><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tags" Target="../tags/tag28.xml"/><Relationship Id="rId15" Type="http://schemas.openxmlformats.org/officeDocument/2006/relationships/tags" Target="../tags/tag27.xml"/><Relationship Id="rId14" Type="http://schemas.openxmlformats.org/officeDocument/2006/relationships/tags" Target="../tags/tag26.xml"/><Relationship Id="rId13" Type="http://schemas.openxmlformats.org/officeDocument/2006/relationships/image" Target="../media/image39.jpeg"/><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image" Target="../media/image38.jpeg"/><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0.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5551470" y="0"/>
            <a:ext cx="6601961" cy="6858000"/>
          </a:xfrm>
          <a:prstGeom prst="parallelogram">
            <a:avLst>
              <a:gd name="adj" fmla="val 36409"/>
            </a:avLst>
          </a:prstGeom>
        </p:spPr>
      </p:pic>
      <p:cxnSp>
        <p:nvCxnSpPr>
          <p:cNvPr id="5" name="直接连接符 4"/>
          <p:cNvCxnSpPr/>
          <p:nvPr/>
        </p:nvCxnSpPr>
        <p:spPr bwMode="auto">
          <a:xfrm flipH="1">
            <a:off x="10858099" y="4114800"/>
            <a:ext cx="940201" cy="2300305"/>
          </a:xfrm>
          <a:prstGeom prst="line">
            <a:avLst/>
          </a:prstGeom>
          <a:solidFill>
            <a:schemeClr val="accent1"/>
          </a:solidFill>
          <a:ln w="571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直接连接符 7"/>
          <p:cNvCxnSpPr/>
          <p:nvPr/>
        </p:nvCxnSpPr>
        <p:spPr bwMode="auto">
          <a:xfrm flipH="1">
            <a:off x="11404600" y="2620478"/>
            <a:ext cx="787400" cy="1875322"/>
          </a:xfrm>
          <a:prstGeom prst="line">
            <a:avLst/>
          </a:prstGeom>
          <a:solidFill>
            <a:schemeClr val="accent1"/>
          </a:solidFill>
          <a:ln w="57150" cap="flat" cmpd="sng" algn="ctr">
            <a:solidFill>
              <a:srgbClr val="2C48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平行四边形 20"/>
          <p:cNvSpPr/>
          <p:nvPr/>
        </p:nvSpPr>
        <p:spPr bwMode="auto">
          <a:xfrm>
            <a:off x="5551470" y="4713"/>
            <a:ext cx="6621246" cy="6840000"/>
          </a:xfrm>
          <a:prstGeom prst="parallelogram">
            <a:avLst>
              <a:gd name="adj" fmla="val 35962"/>
            </a:avLst>
          </a:prstGeom>
          <a:gradFill>
            <a:gsLst>
              <a:gs pos="31000">
                <a:schemeClr val="tx1">
                  <a:lumMod val="50000"/>
                  <a:lumOff val="50000"/>
                  <a:alpha val="0"/>
                </a:schemeClr>
              </a:gs>
              <a:gs pos="100000">
                <a:schemeClr val="tx1">
                  <a:alpha val="53000"/>
                </a:scheme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宋体" panose="02010600030101010101" pitchFamily="2" charset="-122"/>
              <a:cs typeface="+mn-cs"/>
            </a:endParaRPr>
          </a:p>
        </p:txBody>
      </p:sp>
      <p:sp>
        <p:nvSpPr>
          <p:cNvPr id="19" name="文本框 158"/>
          <p:cNvSpPr txBox="1"/>
          <p:nvPr/>
        </p:nvSpPr>
        <p:spPr>
          <a:xfrm flipH="1">
            <a:off x="817043" y="3960458"/>
            <a:ext cx="5086995" cy="824865"/>
          </a:xfrm>
          <a:prstGeom prst="rect">
            <a:avLst/>
          </a:prstGeom>
          <a:noFill/>
        </p:spPr>
        <p:txBody>
          <a:bodyPr wrap="square" lIns="86683" tIns="43341" rIns="86683" bIns="43341" rtlCol="0">
            <a:spAutoFit/>
          </a:bodyPr>
          <a:lstStyle/>
          <a:p>
            <a:pPr algn="dist" defTabSz="1218565"/>
            <a:r>
              <a:rPr kumimoji="1" lang="zh-CN" altLang="en-US" sz="4800" dirty="0">
                <a:solidFill>
                  <a:srgbClr val="000000">
                    <a:lumMod val="75000"/>
                    <a:lumOff val="25000"/>
                  </a:srgbClr>
                </a:solidFill>
                <a:latin typeface="华文行楷" panose="02010800040101010101" charset="-122"/>
                <a:ea typeface="华文行楷" panose="02010800040101010101" charset="-122"/>
                <a:sym typeface="华文细黑" panose="02010600040101010101" charset="-122"/>
              </a:rPr>
              <a:t>产品介绍手册</a:t>
            </a:r>
            <a:endParaRPr kumimoji="1" lang="zh-CN" altLang="en-US" sz="4800" dirty="0">
              <a:solidFill>
                <a:srgbClr val="000000">
                  <a:lumMod val="75000"/>
                  <a:lumOff val="25000"/>
                </a:srgbClr>
              </a:solidFill>
              <a:latin typeface="华文行楷" panose="02010800040101010101" charset="-122"/>
              <a:ea typeface="华文行楷" panose="02010800040101010101" charset="-122"/>
              <a:sym typeface="华文细黑" panose="02010600040101010101" charset="-122"/>
            </a:endParaRPr>
          </a:p>
        </p:txBody>
      </p:sp>
      <p:sp>
        <p:nvSpPr>
          <p:cNvPr id="22" name="文本框 160"/>
          <p:cNvSpPr txBox="1"/>
          <p:nvPr/>
        </p:nvSpPr>
        <p:spPr>
          <a:xfrm flipH="1">
            <a:off x="2396490" y="2898775"/>
            <a:ext cx="2139950" cy="1068705"/>
          </a:xfrm>
          <a:prstGeom prst="rect">
            <a:avLst/>
          </a:prstGeom>
          <a:noFill/>
        </p:spPr>
        <p:txBody>
          <a:bodyPr wrap="square" lIns="86683" tIns="43341" rIns="86683" bIns="43341" rtlCol="0">
            <a:noAutofit/>
            <a:scene3d>
              <a:camera prst="orthographicFront"/>
              <a:lightRig rig="threePt" dir="t"/>
            </a:scene3d>
          </a:bodyPr>
          <a:lstStyle/>
          <a:p>
            <a:pPr algn="dist" defTabSz="1218565">
              <a:lnSpc>
                <a:spcPts val="1280"/>
              </a:lnSpc>
            </a:pPr>
            <a:r>
              <a:rPr kumimoji="1" lang="zh-CN" altLang="en-US" sz="2665" dirty="0">
                <a:solidFill>
                  <a:schemeClr val="tx1"/>
                </a:solidFill>
                <a:effectLst/>
                <a:latin typeface="华文行楷" panose="02010800040101010101" charset="-122"/>
                <a:ea typeface="华文行楷" panose="02010800040101010101" charset="-122"/>
                <a:cs typeface="Arial" panose="020B0604020202020204"/>
                <a:sym typeface="华文细黑" panose="02010600040101010101" charset="-122"/>
              </a:rPr>
              <a:t>金山月</a:t>
            </a:r>
            <a:endParaRPr kumimoji="1" lang="zh-CN" altLang="en-US" sz="2665" dirty="0">
              <a:solidFill>
                <a:schemeClr val="tx1"/>
              </a:solidFill>
              <a:effectLst/>
              <a:latin typeface="华文行楷" panose="02010800040101010101" charset="-122"/>
              <a:ea typeface="华文行楷" panose="02010800040101010101" charset="-122"/>
              <a:cs typeface="Arial" panose="020B0604020202020204"/>
              <a:sym typeface="华文细黑" panose="02010600040101010101" charset="-122"/>
            </a:endParaRPr>
          </a:p>
        </p:txBody>
      </p:sp>
      <p:sp>
        <p:nvSpPr>
          <p:cNvPr id="23" name="文本框 36"/>
          <p:cNvSpPr txBox="1"/>
          <p:nvPr/>
        </p:nvSpPr>
        <p:spPr>
          <a:xfrm flipH="1">
            <a:off x="965835" y="1243965"/>
            <a:ext cx="4516120" cy="2185035"/>
          </a:xfrm>
          <a:prstGeom prst="rect">
            <a:avLst/>
          </a:prstGeom>
          <a:noFill/>
        </p:spPr>
        <p:txBody>
          <a:bodyPr wrap="none" lIns="86683" tIns="43341" rIns="86683" bIns="43341" rtlCol="0">
            <a:noAutofit/>
          </a:bodyPr>
          <a:lstStyle/>
          <a:p>
            <a:pPr defTabSz="1218565"/>
            <a:r>
              <a:rPr kumimoji="1" lang="en-US" altLang="zh-CN" sz="7200" dirty="0">
                <a:solidFill>
                  <a:srgbClr val="262A33"/>
                </a:solidFill>
                <a:latin typeface="华文细黑" panose="02010600040101010101" charset="-122"/>
                <a:ea typeface="思源黑体 CN Bold"/>
                <a:cs typeface="Arial Unicode MS" pitchFamily="34" charset="-122"/>
                <a:sym typeface="华文细黑" panose="02010600040101010101" charset="-122"/>
              </a:rPr>
              <a:t>   </a:t>
            </a:r>
            <a:r>
              <a:rPr kumimoji="1" lang="zh-CN" altLang="en-US" sz="7200" dirty="0">
                <a:solidFill>
                  <a:srgbClr val="262A33"/>
                </a:solidFill>
                <a:latin typeface="华文行楷" panose="02010800040101010101" charset="-122"/>
                <a:ea typeface="华文行楷" panose="02010800040101010101" charset="-122"/>
                <a:cs typeface="Arial Unicode MS" pitchFamily="34" charset="-122"/>
                <a:sym typeface="华文细黑" panose="02010600040101010101" charset="-122"/>
              </a:rPr>
              <a:t>雅安藏茶</a:t>
            </a:r>
            <a:endParaRPr kumimoji="1" lang="zh-CN" altLang="en-US" sz="7200" dirty="0">
              <a:solidFill>
                <a:srgbClr val="262A33"/>
              </a:solidFill>
              <a:latin typeface="方正舒体" panose="02010601030101010101" charset="-122"/>
              <a:ea typeface="方正舒体" panose="02010601030101010101" charset="-122"/>
              <a:cs typeface="Arial Unicode MS" pitchFamily="34" charset="-122"/>
              <a:sym typeface="华文细黑" panose="02010600040101010101" charset="-122"/>
            </a:endParaRPr>
          </a:p>
          <a:p>
            <a:pPr defTabSz="1218565"/>
            <a:r>
              <a:rPr kumimoji="1" lang="en-US" altLang="zh-CN" sz="1400" dirty="0">
                <a:solidFill>
                  <a:srgbClr val="262A33"/>
                </a:solidFill>
                <a:latin typeface="方正舒体" panose="02010601030101010101" charset="-122"/>
                <a:ea typeface="方正舒体" panose="02010601030101010101" charset="-122"/>
                <a:cs typeface="Arial Unicode MS" pitchFamily="34" charset="-122"/>
                <a:sym typeface="华文细黑" panose="02010600040101010101" charset="-122"/>
              </a:rPr>
              <a:t>             ——————————————————————</a:t>
            </a:r>
            <a:endParaRPr kumimoji="1" lang="en-US" altLang="zh-CN" sz="1400" dirty="0">
              <a:solidFill>
                <a:srgbClr val="262A33"/>
              </a:solidFill>
              <a:latin typeface="方正舒体" panose="02010601030101010101" charset="-122"/>
              <a:ea typeface="方正舒体" panose="02010601030101010101" charset="-122"/>
              <a:cs typeface="Arial Unicode MS" pitchFamily="34" charset="-122"/>
              <a:sym typeface="华文细黑" panose="02010600040101010101" charset="-122"/>
            </a:endParaRPr>
          </a:p>
        </p:txBody>
      </p:sp>
      <p:pic>
        <p:nvPicPr>
          <p:cNvPr id="2" name="图片 1" descr="81af9ff01c23ed61fd80bd34e39bd635"/>
          <p:cNvPicPr>
            <a:picLocks noChangeAspect="1"/>
          </p:cNvPicPr>
          <p:nvPr/>
        </p:nvPicPr>
        <p:blipFill>
          <a:blip r:embed="rId2"/>
          <a:stretch>
            <a:fillRect/>
          </a:stretch>
        </p:blipFill>
        <p:spPr>
          <a:xfrm>
            <a:off x="480695" y="4445"/>
            <a:ext cx="2747010" cy="887095"/>
          </a:xfrm>
          <a:prstGeom prst="rect">
            <a:avLst/>
          </a:prstGeom>
        </p:spPr>
      </p:pic>
      <p:sp>
        <p:nvSpPr>
          <p:cNvPr id="11" name="等腰三角形 10"/>
          <p:cNvSpPr/>
          <p:nvPr/>
        </p:nvSpPr>
        <p:spPr bwMode="auto">
          <a:xfrm rot="10800000">
            <a:off x="0" y="0"/>
            <a:ext cx="990600" cy="1079500"/>
          </a:xfrm>
          <a:prstGeom prst="triangle">
            <a:avLst>
              <a:gd name="adj" fmla="val 100000"/>
            </a:avLst>
          </a:prstGeom>
          <a:solidFill>
            <a:srgbClr val="90A7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4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1+#ppt_w/2"/>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3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800" decel="100000"/>
                                        <p:tgtEl>
                                          <p:spTgt spid="8"/>
                                        </p:tgtEl>
                                      </p:cBhvr>
                                    </p:animEffect>
                                    <p:anim calcmode="lin" valueType="num">
                                      <p:cBhvr>
                                        <p:cTn id="18" dur="800" decel="100000" fill="hold"/>
                                        <p:tgtEl>
                                          <p:spTgt spid="8"/>
                                        </p:tgtEl>
                                        <p:attrNameLst>
                                          <p:attrName>style.rotation</p:attrName>
                                        </p:attrNameLst>
                                      </p:cBhvr>
                                      <p:tavLst>
                                        <p:tav tm="0">
                                          <p:val>
                                            <p:fltVal val="-90"/>
                                          </p:val>
                                        </p:tav>
                                        <p:tav tm="100000">
                                          <p:val>
                                            <p:fltVal val="0"/>
                                          </p:val>
                                        </p:tav>
                                      </p:tavLst>
                                    </p:anim>
                                    <p:anim calcmode="lin" valueType="num">
                                      <p:cBhvr>
                                        <p:cTn id="19" dur="800" decel="100000" fill="hold"/>
                                        <p:tgtEl>
                                          <p:spTgt spid="8"/>
                                        </p:tgtEl>
                                        <p:attrNameLst>
                                          <p:attrName>ppt_x</p:attrName>
                                        </p:attrNameLst>
                                      </p:cBhvr>
                                      <p:tavLst>
                                        <p:tav tm="0">
                                          <p:val>
                                            <p:strVal val="#ppt_x+0.4"/>
                                          </p:val>
                                        </p:tav>
                                        <p:tav tm="100000">
                                          <p:val>
                                            <p:strVal val="#ppt_x-0.05"/>
                                          </p:val>
                                        </p:tav>
                                      </p:tavLst>
                                    </p:anim>
                                    <p:anim calcmode="lin" valueType="num">
                                      <p:cBhvr>
                                        <p:cTn id="20" dur="800" decel="100000" fill="hold"/>
                                        <p:tgtEl>
                                          <p:spTgt spid="8"/>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23" presetID="3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800" decel="100000"/>
                                        <p:tgtEl>
                                          <p:spTgt spid="5"/>
                                        </p:tgtEl>
                                      </p:cBhvr>
                                    </p:animEffect>
                                    <p:anim calcmode="lin" valueType="num">
                                      <p:cBhvr>
                                        <p:cTn id="26" dur="800" decel="100000" fill="hold"/>
                                        <p:tgtEl>
                                          <p:spTgt spid="5"/>
                                        </p:tgtEl>
                                        <p:attrNameLst>
                                          <p:attrName>style.rotation</p:attrName>
                                        </p:attrNameLst>
                                      </p:cBhvr>
                                      <p:tavLst>
                                        <p:tav tm="0">
                                          <p:val>
                                            <p:fltVal val="-90"/>
                                          </p:val>
                                        </p:tav>
                                        <p:tav tm="100000">
                                          <p:val>
                                            <p:fltVal val="0"/>
                                          </p:val>
                                        </p:tav>
                                      </p:tavLst>
                                    </p:anim>
                                    <p:anim calcmode="lin" valueType="num">
                                      <p:cBhvr>
                                        <p:cTn id="27" dur="800" decel="100000" fill="hold"/>
                                        <p:tgtEl>
                                          <p:spTgt spid="5"/>
                                        </p:tgtEl>
                                        <p:attrNameLst>
                                          <p:attrName>ppt_x</p:attrName>
                                        </p:attrNameLst>
                                      </p:cBhvr>
                                      <p:tavLst>
                                        <p:tav tm="0">
                                          <p:val>
                                            <p:strVal val="#ppt_x+0.4"/>
                                          </p:val>
                                        </p:tav>
                                        <p:tav tm="100000">
                                          <p:val>
                                            <p:strVal val="#ppt_x-0.05"/>
                                          </p:val>
                                        </p:tav>
                                      </p:tavLst>
                                    </p:anim>
                                    <p:anim calcmode="lin" valueType="num">
                                      <p:cBhvr>
                                        <p:cTn id="28" dur="800" decel="100000" fill="hold"/>
                                        <p:tgtEl>
                                          <p:spTgt spid="5"/>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31" presetID="3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800" decel="100000"/>
                                        <p:tgtEl>
                                          <p:spTgt spid="11"/>
                                        </p:tgtEl>
                                      </p:cBhvr>
                                    </p:animEffect>
                                    <p:anim calcmode="lin" valueType="num">
                                      <p:cBhvr>
                                        <p:cTn id="34" dur="800" decel="100000" fill="hold"/>
                                        <p:tgtEl>
                                          <p:spTgt spid="11"/>
                                        </p:tgtEl>
                                        <p:attrNameLst>
                                          <p:attrName>style.rotation</p:attrName>
                                        </p:attrNameLst>
                                      </p:cBhvr>
                                      <p:tavLst>
                                        <p:tav tm="0">
                                          <p:val>
                                            <p:fltVal val="-90"/>
                                          </p:val>
                                        </p:tav>
                                        <p:tav tm="100000">
                                          <p:val>
                                            <p:fltVal val="0"/>
                                          </p:val>
                                        </p:tav>
                                      </p:tavLst>
                                    </p:anim>
                                    <p:anim calcmode="lin" valueType="num">
                                      <p:cBhvr>
                                        <p:cTn id="35" dur="800" decel="100000" fill="hold"/>
                                        <p:tgtEl>
                                          <p:spTgt spid="11"/>
                                        </p:tgtEl>
                                        <p:attrNameLst>
                                          <p:attrName>ppt_x</p:attrName>
                                        </p:attrNameLst>
                                      </p:cBhvr>
                                      <p:tavLst>
                                        <p:tav tm="0">
                                          <p:val>
                                            <p:strVal val="#ppt_x+0.4"/>
                                          </p:val>
                                        </p:tav>
                                        <p:tav tm="100000">
                                          <p:val>
                                            <p:strVal val="#ppt_x-0.05"/>
                                          </p:val>
                                        </p:tav>
                                      </p:tavLst>
                                    </p:anim>
                                    <p:anim calcmode="lin" valueType="num">
                                      <p:cBhvr>
                                        <p:cTn id="36" dur="800" decel="100000" fill="hold"/>
                                        <p:tgtEl>
                                          <p:spTgt spid="11"/>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9"/>
                                        </p:tgtEl>
                                        <p:attrNameLst>
                                          <p:attrName>ppt_y</p:attrName>
                                        </p:attrNameLst>
                                      </p:cBhvr>
                                      <p:tavLst>
                                        <p:tav tm="0">
                                          <p:val>
                                            <p:strVal val="#ppt_y"/>
                                          </p:val>
                                        </p:tav>
                                        <p:tav tm="100000">
                                          <p:val>
                                            <p:strVal val="#ppt_y"/>
                                          </p:val>
                                        </p:tav>
                                      </p:tavLst>
                                    </p:anim>
                                    <p:anim calcmode="lin" valueType="num">
                                      <p:cBhvr>
                                        <p:cTn id="5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19"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flipH="1">
            <a:off x="-834960" y="-1"/>
            <a:ext cx="6241711" cy="6858001"/>
          </a:xfrm>
          <a:custGeom>
            <a:avLst/>
            <a:gdLst>
              <a:gd name="connsiteX0" fmla="*/ 1714500 w 6243637"/>
              <a:gd name="connsiteY0" fmla="*/ 0 h 6858000"/>
              <a:gd name="connsiteX1" fmla="*/ 6243637 w 6243637"/>
              <a:gd name="connsiteY1" fmla="*/ 0 h 6858000"/>
              <a:gd name="connsiteX2" fmla="*/ 6243637 w 6243637"/>
              <a:gd name="connsiteY2" fmla="*/ 6858000 h 6858000"/>
              <a:gd name="connsiteX3" fmla="*/ 0 w 62436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43637" h="6858000">
                <a:moveTo>
                  <a:pt x="1714500" y="0"/>
                </a:moveTo>
                <a:lnTo>
                  <a:pt x="6243637" y="0"/>
                </a:lnTo>
                <a:lnTo>
                  <a:pt x="6243637" y="6858000"/>
                </a:lnTo>
                <a:lnTo>
                  <a:pt x="0" y="6858000"/>
                </a:lnTo>
                <a:close/>
              </a:path>
            </a:pathLst>
          </a:custGeom>
        </p:spPr>
      </p:pic>
      <p:sp>
        <p:nvSpPr>
          <p:cNvPr id="37" name="矩形 36"/>
          <p:cNvSpPr/>
          <p:nvPr/>
        </p:nvSpPr>
        <p:spPr>
          <a:xfrm flipH="1">
            <a:off x="-862625" y="-8467"/>
            <a:ext cx="6031870" cy="6877051"/>
          </a:xfrm>
          <a:custGeom>
            <a:avLst/>
            <a:gdLst>
              <a:gd name="connsiteX0" fmla="*/ 0 w 6033732"/>
              <a:gd name="connsiteY0" fmla="*/ 0 h 6858000"/>
              <a:gd name="connsiteX1" fmla="*/ 6033732 w 6033732"/>
              <a:gd name="connsiteY1" fmla="*/ 0 h 6858000"/>
              <a:gd name="connsiteX2" fmla="*/ 6033732 w 6033732"/>
              <a:gd name="connsiteY2" fmla="*/ 6858000 h 6858000"/>
              <a:gd name="connsiteX3" fmla="*/ 0 w 6033732"/>
              <a:gd name="connsiteY3" fmla="*/ 6858000 h 6858000"/>
              <a:gd name="connsiteX4" fmla="*/ 0 w 6033732"/>
              <a:gd name="connsiteY4" fmla="*/ 0 h 6858000"/>
              <a:gd name="connsiteX0-1" fmla="*/ 1847850 w 6033732"/>
              <a:gd name="connsiteY0-2" fmla="*/ 0 h 6858000"/>
              <a:gd name="connsiteX1-3" fmla="*/ 6033732 w 6033732"/>
              <a:gd name="connsiteY1-4" fmla="*/ 0 h 6858000"/>
              <a:gd name="connsiteX2-5" fmla="*/ 6033732 w 6033732"/>
              <a:gd name="connsiteY2-6" fmla="*/ 6858000 h 6858000"/>
              <a:gd name="connsiteX3-7" fmla="*/ 0 w 6033732"/>
              <a:gd name="connsiteY3-8" fmla="*/ 6858000 h 6858000"/>
              <a:gd name="connsiteX4-9" fmla="*/ 1847850 w 6033732"/>
              <a:gd name="connsiteY4-10" fmla="*/ 0 h 6858000"/>
              <a:gd name="connsiteX0-11" fmla="*/ 1600200 w 6033732"/>
              <a:gd name="connsiteY0-12" fmla="*/ 0 h 6877050"/>
              <a:gd name="connsiteX1-13" fmla="*/ 6033732 w 6033732"/>
              <a:gd name="connsiteY1-14" fmla="*/ 19050 h 6877050"/>
              <a:gd name="connsiteX2-15" fmla="*/ 6033732 w 6033732"/>
              <a:gd name="connsiteY2-16" fmla="*/ 6877050 h 6877050"/>
              <a:gd name="connsiteX3-17" fmla="*/ 0 w 6033732"/>
              <a:gd name="connsiteY3-18" fmla="*/ 6877050 h 6877050"/>
              <a:gd name="connsiteX4-19" fmla="*/ 1600200 w 6033732"/>
              <a:gd name="connsiteY4-20" fmla="*/ 0 h 6877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33732" h="6877050">
                <a:moveTo>
                  <a:pt x="1600200" y="0"/>
                </a:moveTo>
                <a:lnTo>
                  <a:pt x="6033732" y="19050"/>
                </a:lnTo>
                <a:lnTo>
                  <a:pt x="6033732" y="6877050"/>
                </a:lnTo>
                <a:lnTo>
                  <a:pt x="0" y="6877050"/>
                </a:lnTo>
                <a:lnTo>
                  <a:pt x="1600200" y="0"/>
                </a:lnTo>
                <a:close/>
              </a:path>
            </a:pathLst>
          </a:custGeom>
          <a:solidFill>
            <a:schemeClr val="tx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29" name="任意多边形: 形状 28"/>
          <p:cNvSpPr/>
          <p:nvPr/>
        </p:nvSpPr>
        <p:spPr>
          <a:xfrm flipH="1">
            <a:off x="11380430" y="-8467"/>
            <a:ext cx="811570" cy="3357169"/>
          </a:xfrm>
          <a:custGeom>
            <a:avLst/>
            <a:gdLst>
              <a:gd name="connsiteX0" fmla="*/ 811570 w 811570"/>
              <a:gd name="connsiteY0" fmla="*/ 0 h 3357169"/>
              <a:gd name="connsiteX1" fmla="*/ 742714 w 811570"/>
              <a:gd name="connsiteY1" fmla="*/ 0 h 3357169"/>
              <a:gd name="connsiteX2" fmla="*/ 0 w 811570"/>
              <a:gd name="connsiteY2" fmla="*/ 3072337 h 3357169"/>
              <a:gd name="connsiteX3" fmla="*/ 0 w 811570"/>
              <a:gd name="connsiteY3" fmla="*/ 3357169 h 3357169"/>
            </a:gdLst>
            <a:ahLst/>
            <a:cxnLst>
              <a:cxn ang="0">
                <a:pos x="connsiteX0" y="connsiteY0"/>
              </a:cxn>
              <a:cxn ang="0">
                <a:pos x="connsiteX1" y="connsiteY1"/>
              </a:cxn>
              <a:cxn ang="0">
                <a:pos x="connsiteX2" y="connsiteY2"/>
              </a:cxn>
              <a:cxn ang="0">
                <a:pos x="connsiteX3" y="connsiteY3"/>
              </a:cxn>
            </a:cxnLst>
            <a:rect l="l" t="t" r="r" b="b"/>
            <a:pathLst>
              <a:path w="811570" h="3357169">
                <a:moveTo>
                  <a:pt x="811570" y="0"/>
                </a:moveTo>
                <a:lnTo>
                  <a:pt x="742714" y="0"/>
                </a:lnTo>
                <a:lnTo>
                  <a:pt x="0" y="3072337"/>
                </a:lnTo>
                <a:lnTo>
                  <a:pt x="0" y="335716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12" tIns="45706" rIns="91412" bIns="45706" rtlCol="0" anchor="ctr">
            <a:noAutofit/>
          </a:bodyPr>
          <a:lstStyle/>
          <a:p>
            <a:pPr algn="ctr"/>
            <a:endParaRPr lang="zh-CN" altLang="en-US" sz="2400">
              <a:latin typeface="华文细黑" panose="02010600040101010101" charset="-122"/>
              <a:ea typeface="思源黑体 CN Bold"/>
              <a:sym typeface="华文细黑" panose="02010600040101010101" charset="-122"/>
            </a:endParaRPr>
          </a:p>
        </p:txBody>
      </p:sp>
      <p:sp>
        <p:nvSpPr>
          <p:cNvPr id="31" name="任意多边形: 形状 30"/>
          <p:cNvSpPr/>
          <p:nvPr/>
        </p:nvSpPr>
        <p:spPr>
          <a:xfrm flipH="1">
            <a:off x="11582534" y="0"/>
            <a:ext cx="609466" cy="2521139"/>
          </a:xfrm>
          <a:custGeom>
            <a:avLst/>
            <a:gdLst>
              <a:gd name="connsiteX0" fmla="*/ 609466 w 609466"/>
              <a:gd name="connsiteY0" fmla="*/ 0 h 2521139"/>
              <a:gd name="connsiteX1" fmla="*/ 540610 w 609466"/>
              <a:gd name="connsiteY1" fmla="*/ 0 h 2521139"/>
              <a:gd name="connsiteX2" fmla="*/ 0 w 609466"/>
              <a:gd name="connsiteY2" fmla="*/ 2236307 h 2521139"/>
              <a:gd name="connsiteX3" fmla="*/ 0 w 609466"/>
              <a:gd name="connsiteY3" fmla="*/ 2521139 h 2521139"/>
            </a:gdLst>
            <a:ahLst/>
            <a:cxnLst>
              <a:cxn ang="0">
                <a:pos x="connsiteX0" y="connsiteY0"/>
              </a:cxn>
              <a:cxn ang="0">
                <a:pos x="connsiteX1" y="connsiteY1"/>
              </a:cxn>
              <a:cxn ang="0">
                <a:pos x="connsiteX2" y="connsiteY2"/>
              </a:cxn>
              <a:cxn ang="0">
                <a:pos x="connsiteX3" y="connsiteY3"/>
              </a:cxn>
            </a:cxnLst>
            <a:rect l="l" t="t" r="r" b="b"/>
            <a:pathLst>
              <a:path w="609466" h="2521139">
                <a:moveTo>
                  <a:pt x="609466" y="0"/>
                </a:moveTo>
                <a:lnTo>
                  <a:pt x="540610" y="0"/>
                </a:lnTo>
                <a:lnTo>
                  <a:pt x="0" y="2236307"/>
                </a:lnTo>
                <a:lnTo>
                  <a:pt x="0" y="252113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12" tIns="45706" rIns="91412" bIns="45706" rtlCol="0" anchor="ctr">
            <a:noAutofit/>
          </a:bodyPr>
          <a:lstStyle/>
          <a:p>
            <a:pPr algn="ctr"/>
            <a:endParaRPr lang="zh-CN" altLang="en-US" sz="2400">
              <a:latin typeface="华文细黑" panose="02010600040101010101" charset="-122"/>
              <a:ea typeface="思源黑体 CN Bold"/>
              <a:sym typeface="华文细黑" panose="02010600040101010101" charset="-122"/>
            </a:endParaRPr>
          </a:p>
        </p:txBody>
      </p:sp>
      <p:sp>
        <p:nvSpPr>
          <p:cNvPr id="5" name="平行四边形 4"/>
          <p:cNvSpPr/>
          <p:nvPr/>
        </p:nvSpPr>
        <p:spPr>
          <a:xfrm flipH="1">
            <a:off x="3517985" y="-19051"/>
            <a:ext cx="1888766" cy="6877051"/>
          </a:xfrm>
          <a:prstGeom prst="parallelogram">
            <a:avLst>
              <a:gd name="adj" fmla="val 8186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45" name="平行四边形 44"/>
          <p:cNvSpPr/>
          <p:nvPr/>
        </p:nvSpPr>
        <p:spPr>
          <a:xfrm flipH="1">
            <a:off x="3945039" y="-19050"/>
            <a:ext cx="936718" cy="3401169"/>
          </a:xfrm>
          <a:prstGeom prst="parallelogram">
            <a:avLst>
              <a:gd name="adj" fmla="val 8694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46" name="平行四边形 45"/>
          <p:cNvSpPr/>
          <p:nvPr/>
        </p:nvSpPr>
        <p:spPr>
          <a:xfrm flipH="1">
            <a:off x="4170326" y="1"/>
            <a:ext cx="1063576" cy="4114795"/>
          </a:xfrm>
          <a:prstGeom prst="parallelogram">
            <a:avLst>
              <a:gd name="adj" fmla="val 935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71" name="椭圆 70"/>
          <p:cNvSpPr/>
          <p:nvPr>
            <p:custDataLst>
              <p:tags r:id="rId2"/>
            </p:custDataLst>
          </p:nvPr>
        </p:nvSpPr>
        <p:spPr>
          <a:xfrm>
            <a:off x="5568105" y="928241"/>
            <a:ext cx="895074" cy="895350"/>
          </a:xfrm>
          <a:prstGeom prst="ellipse">
            <a:avLst/>
          </a:prstGeom>
          <a:gradFill>
            <a:gsLst>
              <a:gs pos="31000">
                <a:schemeClr val="accent6"/>
              </a:gs>
              <a:gs pos="100000">
                <a:schemeClr val="accent2"/>
              </a:gs>
            </a:gsLst>
            <a:lin ang="108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72" name="文本框 71"/>
          <p:cNvSpPr txBox="1"/>
          <p:nvPr>
            <p:custDataLst>
              <p:tags r:id="rId3"/>
            </p:custDataLst>
          </p:nvPr>
        </p:nvSpPr>
        <p:spPr>
          <a:xfrm>
            <a:off x="6669052" y="946440"/>
            <a:ext cx="1853628" cy="459105"/>
          </a:xfrm>
          <a:prstGeom prst="rect">
            <a:avLst/>
          </a:prstGeom>
          <a:noFill/>
        </p:spPr>
        <p:txBody>
          <a:bodyPr wrap="square" lIns="91412" tIns="45706" rIns="91412" bIns="45706" rtlCol="0">
            <a:spAutoFit/>
          </a:bodyPr>
          <a:lstStyle/>
          <a:p>
            <a:r>
              <a:rPr lang="zh-CN" altLang="en-US" sz="2400" dirty="0">
                <a:latin typeface="华文细黑" panose="02010600040101010101" charset="-122"/>
                <a:ea typeface="思源黑体 CN Bold"/>
                <a:sym typeface="华文细黑" panose="02010600040101010101" charset="-122"/>
              </a:rPr>
              <a:t>厂家风采</a:t>
            </a:r>
            <a:endParaRPr lang="zh-CN" altLang="en-US" sz="2400" dirty="0">
              <a:latin typeface="华文细黑" panose="02010600040101010101" charset="-122"/>
              <a:ea typeface="思源黑体 CN Bold"/>
              <a:sym typeface="华文细黑" panose="02010600040101010101" charset="-122"/>
            </a:endParaRPr>
          </a:p>
        </p:txBody>
      </p:sp>
      <p:sp>
        <p:nvSpPr>
          <p:cNvPr id="73" name="文本框 72"/>
          <p:cNvSpPr txBox="1"/>
          <p:nvPr>
            <p:custDataLst>
              <p:tags r:id="rId4"/>
            </p:custDataLst>
          </p:nvPr>
        </p:nvSpPr>
        <p:spPr>
          <a:xfrm>
            <a:off x="5624422" y="1069080"/>
            <a:ext cx="782441" cy="646174"/>
          </a:xfrm>
          <a:prstGeom prst="rect">
            <a:avLst/>
          </a:prstGeom>
          <a:noFill/>
        </p:spPr>
        <p:txBody>
          <a:bodyPr wrap="square" lIns="91412" tIns="45706" rIns="91412" bIns="45706" rtlCol="0">
            <a:spAutoFit/>
          </a:bodyPr>
          <a:lstStyle/>
          <a:p>
            <a:pPr algn="ctr"/>
            <a:r>
              <a:rPr lang="en-US" altLang="zh-CN" sz="3600" dirty="0">
                <a:solidFill>
                  <a:schemeClr val="bg1"/>
                </a:solidFill>
                <a:latin typeface="华文细黑" panose="02010600040101010101" charset="-122"/>
                <a:ea typeface="思源黑体 CN Bold"/>
                <a:sym typeface="华文细黑" panose="02010600040101010101" charset="-122"/>
              </a:rPr>
              <a:t>01</a:t>
            </a:r>
            <a:endParaRPr lang="zh-CN" altLang="en-US" sz="3600" dirty="0">
              <a:solidFill>
                <a:schemeClr val="bg1"/>
              </a:solidFill>
              <a:latin typeface="华文细黑" panose="02010600040101010101" charset="-122"/>
              <a:ea typeface="思源黑体 CN Bold"/>
              <a:sym typeface="华文细黑" panose="02010600040101010101" charset="-122"/>
            </a:endParaRPr>
          </a:p>
        </p:txBody>
      </p:sp>
      <p:sp>
        <p:nvSpPr>
          <p:cNvPr id="74" name="文本框 73"/>
          <p:cNvSpPr txBox="1"/>
          <p:nvPr>
            <p:custDataLst>
              <p:tags r:id="rId5"/>
            </p:custDataLst>
          </p:nvPr>
        </p:nvSpPr>
        <p:spPr>
          <a:xfrm>
            <a:off x="6771219" y="1330406"/>
            <a:ext cx="3554131" cy="305435"/>
          </a:xfrm>
          <a:prstGeom prst="rect">
            <a:avLst/>
          </a:prstGeom>
          <a:noFill/>
        </p:spPr>
        <p:txBody>
          <a:bodyPr wrap="square" lIns="91412" tIns="45706" rIns="91412" bIns="45706" rtlCol="0">
            <a:spAutoFit/>
          </a:bodyPr>
          <a:lstStyle/>
          <a:p>
            <a:r>
              <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rPr>
              <a:t>Manufacturer's Style. </a:t>
            </a:r>
            <a:endPar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endParaRPr>
          </a:p>
        </p:txBody>
      </p:sp>
      <p:sp>
        <p:nvSpPr>
          <p:cNvPr id="87" name="椭圆 86"/>
          <p:cNvSpPr/>
          <p:nvPr>
            <p:custDataLst>
              <p:tags r:id="rId6"/>
            </p:custDataLst>
          </p:nvPr>
        </p:nvSpPr>
        <p:spPr>
          <a:xfrm>
            <a:off x="5900187" y="2324544"/>
            <a:ext cx="895074" cy="895350"/>
          </a:xfrm>
          <a:prstGeom prst="ellipse">
            <a:avLst/>
          </a:prstGeom>
          <a:gradFill>
            <a:gsLst>
              <a:gs pos="31000">
                <a:schemeClr val="accent6"/>
              </a:gs>
              <a:gs pos="100000">
                <a:schemeClr val="accent2"/>
              </a:gs>
            </a:gsLst>
            <a:lin ang="108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88" name="文本框 87"/>
          <p:cNvSpPr txBox="1"/>
          <p:nvPr>
            <p:custDataLst>
              <p:tags r:id="rId7"/>
            </p:custDataLst>
          </p:nvPr>
        </p:nvSpPr>
        <p:spPr>
          <a:xfrm>
            <a:off x="7001134" y="2326414"/>
            <a:ext cx="1853628" cy="459105"/>
          </a:xfrm>
          <a:prstGeom prst="rect">
            <a:avLst/>
          </a:prstGeom>
          <a:noFill/>
        </p:spPr>
        <p:txBody>
          <a:bodyPr wrap="square" lIns="91412" tIns="45706" rIns="91412" bIns="45706" rtlCol="0">
            <a:spAutoFit/>
          </a:bodyPr>
          <a:lstStyle/>
          <a:p>
            <a:r>
              <a:rPr lang="zh-CN" altLang="en-US" sz="2400" dirty="0">
                <a:latin typeface="华文细黑" panose="02010600040101010101" charset="-122"/>
                <a:ea typeface="思源黑体 CN Bold"/>
                <a:sym typeface="华文细黑" panose="02010600040101010101" charset="-122"/>
              </a:rPr>
              <a:t>交易所风采</a:t>
            </a:r>
            <a:endParaRPr lang="zh-CN" altLang="en-US" sz="2400" dirty="0">
              <a:latin typeface="华文细黑" panose="02010600040101010101" charset="-122"/>
              <a:ea typeface="思源黑体 CN Bold"/>
              <a:sym typeface="华文细黑" panose="02010600040101010101" charset="-122"/>
            </a:endParaRPr>
          </a:p>
        </p:txBody>
      </p:sp>
      <p:sp>
        <p:nvSpPr>
          <p:cNvPr id="89" name="文本框 88"/>
          <p:cNvSpPr txBox="1"/>
          <p:nvPr>
            <p:custDataLst>
              <p:tags r:id="rId8"/>
            </p:custDataLst>
          </p:nvPr>
        </p:nvSpPr>
        <p:spPr>
          <a:xfrm>
            <a:off x="5956503" y="2449054"/>
            <a:ext cx="782441" cy="646174"/>
          </a:xfrm>
          <a:prstGeom prst="rect">
            <a:avLst/>
          </a:prstGeom>
          <a:noFill/>
        </p:spPr>
        <p:txBody>
          <a:bodyPr wrap="square" lIns="91412" tIns="45706" rIns="91412" bIns="45706" rtlCol="0">
            <a:spAutoFit/>
          </a:bodyPr>
          <a:lstStyle/>
          <a:p>
            <a:pPr algn="ctr"/>
            <a:r>
              <a:rPr lang="en-US" altLang="zh-CN" sz="3600" dirty="0">
                <a:solidFill>
                  <a:schemeClr val="bg1"/>
                </a:solidFill>
                <a:latin typeface="华文细黑" panose="02010600040101010101" charset="-122"/>
                <a:ea typeface="思源黑体 CN Bold"/>
                <a:sym typeface="华文细黑" panose="02010600040101010101" charset="-122"/>
              </a:rPr>
              <a:t>02</a:t>
            </a:r>
            <a:endParaRPr lang="zh-CN" altLang="en-US" sz="3600" dirty="0">
              <a:solidFill>
                <a:schemeClr val="bg1"/>
              </a:solidFill>
              <a:latin typeface="华文细黑" panose="02010600040101010101" charset="-122"/>
              <a:ea typeface="思源黑体 CN Bold"/>
              <a:sym typeface="华文细黑" panose="02010600040101010101" charset="-122"/>
            </a:endParaRPr>
          </a:p>
        </p:txBody>
      </p:sp>
      <p:sp>
        <p:nvSpPr>
          <p:cNvPr id="90" name="文本框 89"/>
          <p:cNvSpPr txBox="1"/>
          <p:nvPr>
            <p:custDataLst>
              <p:tags r:id="rId9"/>
            </p:custDataLst>
          </p:nvPr>
        </p:nvSpPr>
        <p:spPr>
          <a:xfrm>
            <a:off x="7103300" y="2710380"/>
            <a:ext cx="3554131" cy="305435"/>
          </a:xfrm>
          <a:prstGeom prst="rect">
            <a:avLst/>
          </a:prstGeom>
          <a:noFill/>
        </p:spPr>
        <p:txBody>
          <a:bodyPr wrap="square" lIns="91412" tIns="45706" rIns="91412" bIns="45706" rtlCol="0">
            <a:spAutoFit/>
          </a:bodyPr>
          <a:lstStyle/>
          <a:p>
            <a:r>
              <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rPr>
              <a:t>Exchange Style. </a:t>
            </a:r>
            <a:endPar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endParaRPr>
          </a:p>
        </p:txBody>
      </p:sp>
      <p:sp>
        <p:nvSpPr>
          <p:cNvPr id="91" name="椭圆 90"/>
          <p:cNvSpPr/>
          <p:nvPr>
            <p:custDataLst>
              <p:tags r:id="rId10"/>
            </p:custDataLst>
          </p:nvPr>
        </p:nvSpPr>
        <p:spPr>
          <a:xfrm>
            <a:off x="6251229" y="3775453"/>
            <a:ext cx="895074" cy="895350"/>
          </a:xfrm>
          <a:prstGeom prst="ellipse">
            <a:avLst/>
          </a:prstGeom>
          <a:gradFill>
            <a:gsLst>
              <a:gs pos="31000">
                <a:schemeClr val="accent6"/>
              </a:gs>
              <a:gs pos="100000">
                <a:schemeClr val="accent2"/>
              </a:gs>
            </a:gsLst>
            <a:lin ang="108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92" name="文本框 91"/>
          <p:cNvSpPr txBox="1"/>
          <p:nvPr>
            <p:custDataLst>
              <p:tags r:id="rId11"/>
            </p:custDataLst>
          </p:nvPr>
        </p:nvSpPr>
        <p:spPr>
          <a:xfrm>
            <a:off x="7352030" y="3777615"/>
            <a:ext cx="2080895" cy="459105"/>
          </a:xfrm>
          <a:prstGeom prst="rect">
            <a:avLst/>
          </a:prstGeom>
          <a:noFill/>
        </p:spPr>
        <p:txBody>
          <a:bodyPr wrap="square" lIns="91412" tIns="45706" rIns="91412" bIns="45706" rtlCol="0">
            <a:spAutoFit/>
          </a:bodyPr>
          <a:lstStyle/>
          <a:p>
            <a:r>
              <a:rPr lang="zh-CN" altLang="en-US" sz="2400" dirty="0">
                <a:latin typeface="华文细黑" panose="02010600040101010101" charset="-122"/>
                <a:ea typeface="思源黑体 CN Bold"/>
                <a:sym typeface="华文细黑" panose="02010600040101010101" charset="-122"/>
              </a:rPr>
              <a:t>合作机构风采</a:t>
            </a:r>
            <a:endParaRPr lang="zh-CN" altLang="en-US" sz="2400" dirty="0">
              <a:latin typeface="华文细黑" panose="02010600040101010101" charset="-122"/>
              <a:ea typeface="思源黑体 CN Bold"/>
              <a:sym typeface="华文细黑" panose="02010600040101010101" charset="-122"/>
            </a:endParaRPr>
          </a:p>
        </p:txBody>
      </p:sp>
      <p:sp>
        <p:nvSpPr>
          <p:cNvPr id="93" name="文本框 92"/>
          <p:cNvSpPr txBox="1"/>
          <p:nvPr>
            <p:custDataLst>
              <p:tags r:id="rId12"/>
            </p:custDataLst>
          </p:nvPr>
        </p:nvSpPr>
        <p:spPr>
          <a:xfrm>
            <a:off x="6307544" y="3899964"/>
            <a:ext cx="782441" cy="646174"/>
          </a:xfrm>
          <a:prstGeom prst="rect">
            <a:avLst/>
          </a:prstGeom>
          <a:noFill/>
        </p:spPr>
        <p:txBody>
          <a:bodyPr wrap="square" lIns="91412" tIns="45706" rIns="91412" bIns="45706" rtlCol="0">
            <a:spAutoFit/>
          </a:bodyPr>
          <a:lstStyle/>
          <a:p>
            <a:pPr algn="ctr"/>
            <a:r>
              <a:rPr lang="en-US" altLang="zh-CN" sz="3600" dirty="0">
                <a:solidFill>
                  <a:schemeClr val="bg1"/>
                </a:solidFill>
                <a:latin typeface="华文细黑" panose="02010600040101010101" charset="-122"/>
                <a:ea typeface="思源黑体 CN Bold"/>
                <a:sym typeface="华文细黑" panose="02010600040101010101" charset="-122"/>
              </a:rPr>
              <a:t>03</a:t>
            </a:r>
            <a:endParaRPr lang="zh-CN" altLang="en-US" sz="3600" dirty="0">
              <a:solidFill>
                <a:schemeClr val="bg1"/>
              </a:solidFill>
              <a:latin typeface="华文细黑" panose="02010600040101010101" charset="-122"/>
              <a:ea typeface="思源黑体 CN Bold"/>
              <a:sym typeface="华文细黑" panose="02010600040101010101" charset="-122"/>
            </a:endParaRPr>
          </a:p>
        </p:txBody>
      </p:sp>
      <p:sp>
        <p:nvSpPr>
          <p:cNvPr id="94" name="文本框 93"/>
          <p:cNvSpPr txBox="1"/>
          <p:nvPr>
            <p:custDataLst>
              <p:tags r:id="rId13"/>
            </p:custDataLst>
          </p:nvPr>
        </p:nvSpPr>
        <p:spPr>
          <a:xfrm>
            <a:off x="7454343" y="4161290"/>
            <a:ext cx="3554131" cy="305435"/>
          </a:xfrm>
          <a:prstGeom prst="rect">
            <a:avLst/>
          </a:prstGeom>
          <a:noFill/>
        </p:spPr>
        <p:txBody>
          <a:bodyPr wrap="square" lIns="91412" tIns="45706" rIns="91412" bIns="45706" rtlCol="0">
            <a:spAutoFit/>
          </a:bodyPr>
          <a:lstStyle/>
          <a:p>
            <a:r>
              <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rPr>
              <a:t>Collaboration Institution Style. </a:t>
            </a:r>
            <a:endPar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endParaRPr>
          </a:p>
        </p:txBody>
      </p:sp>
      <p:sp>
        <p:nvSpPr>
          <p:cNvPr id="95" name="椭圆 94"/>
          <p:cNvSpPr/>
          <p:nvPr>
            <p:custDataLst>
              <p:tags r:id="rId14"/>
            </p:custDataLst>
          </p:nvPr>
        </p:nvSpPr>
        <p:spPr>
          <a:xfrm>
            <a:off x="6617713" y="5173129"/>
            <a:ext cx="895074" cy="895350"/>
          </a:xfrm>
          <a:prstGeom prst="ellipse">
            <a:avLst/>
          </a:prstGeom>
          <a:gradFill>
            <a:gsLst>
              <a:gs pos="31000">
                <a:schemeClr val="accent6"/>
              </a:gs>
              <a:gs pos="100000">
                <a:schemeClr val="accent2"/>
              </a:gs>
            </a:gsLst>
            <a:lin ang="108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96" name="文本框 95"/>
          <p:cNvSpPr txBox="1"/>
          <p:nvPr>
            <p:custDataLst>
              <p:tags r:id="rId15"/>
            </p:custDataLst>
          </p:nvPr>
        </p:nvSpPr>
        <p:spPr>
          <a:xfrm>
            <a:off x="7718425" y="5175250"/>
            <a:ext cx="2733040" cy="459105"/>
          </a:xfrm>
          <a:prstGeom prst="rect">
            <a:avLst/>
          </a:prstGeom>
          <a:noFill/>
        </p:spPr>
        <p:txBody>
          <a:bodyPr wrap="square" lIns="91412" tIns="45706" rIns="91412" bIns="45706" rtlCol="0">
            <a:spAutoFit/>
          </a:bodyPr>
          <a:lstStyle/>
          <a:p>
            <a:r>
              <a:rPr lang="zh-CN" altLang="en-US" sz="2400" dirty="0">
                <a:latin typeface="华文细黑" panose="02010600040101010101" charset="-122"/>
                <a:ea typeface="思源黑体 CN Bold"/>
                <a:sym typeface="华文细黑" panose="02010600040101010101" charset="-122"/>
              </a:rPr>
              <a:t>金山月产品详介</a:t>
            </a:r>
            <a:endParaRPr lang="zh-CN" altLang="en-US" sz="2400" dirty="0">
              <a:latin typeface="华文细黑" panose="02010600040101010101" charset="-122"/>
              <a:ea typeface="思源黑体 CN Bold"/>
              <a:sym typeface="华文细黑" panose="02010600040101010101" charset="-122"/>
            </a:endParaRPr>
          </a:p>
        </p:txBody>
      </p:sp>
      <p:sp>
        <p:nvSpPr>
          <p:cNvPr id="97" name="文本框 96"/>
          <p:cNvSpPr txBox="1"/>
          <p:nvPr>
            <p:custDataLst>
              <p:tags r:id="rId16"/>
            </p:custDataLst>
          </p:nvPr>
        </p:nvSpPr>
        <p:spPr>
          <a:xfrm>
            <a:off x="6674030" y="5297639"/>
            <a:ext cx="782441" cy="646174"/>
          </a:xfrm>
          <a:prstGeom prst="rect">
            <a:avLst/>
          </a:prstGeom>
          <a:noFill/>
        </p:spPr>
        <p:txBody>
          <a:bodyPr wrap="square" lIns="91412" tIns="45706" rIns="91412" bIns="45706" rtlCol="0">
            <a:spAutoFit/>
          </a:bodyPr>
          <a:lstStyle/>
          <a:p>
            <a:pPr algn="ctr"/>
            <a:r>
              <a:rPr lang="en-US" altLang="zh-CN" sz="3600" dirty="0">
                <a:solidFill>
                  <a:schemeClr val="bg1"/>
                </a:solidFill>
                <a:latin typeface="华文细黑" panose="02010600040101010101" charset="-122"/>
                <a:ea typeface="思源黑体 CN Bold"/>
                <a:sym typeface="华文细黑" panose="02010600040101010101" charset="-122"/>
              </a:rPr>
              <a:t>04</a:t>
            </a:r>
            <a:endParaRPr lang="zh-CN" altLang="en-US" sz="3600" dirty="0">
              <a:solidFill>
                <a:schemeClr val="bg1"/>
              </a:solidFill>
              <a:latin typeface="华文细黑" panose="02010600040101010101" charset="-122"/>
              <a:ea typeface="思源黑体 CN Bold"/>
              <a:sym typeface="华文细黑" panose="02010600040101010101" charset="-122"/>
            </a:endParaRPr>
          </a:p>
        </p:txBody>
      </p:sp>
      <p:sp>
        <p:nvSpPr>
          <p:cNvPr id="98" name="文本框 97"/>
          <p:cNvSpPr txBox="1"/>
          <p:nvPr>
            <p:custDataLst>
              <p:tags r:id="rId17"/>
            </p:custDataLst>
          </p:nvPr>
        </p:nvSpPr>
        <p:spPr>
          <a:xfrm>
            <a:off x="7820827" y="5558965"/>
            <a:ext cx="3554131" cy="520700"/>
          </a:xfrm>
          <a:prstGeom prst="rect">
            <a:avLst/>
          </a:prstGeom>
          <a:noFill/>
        </p:spPr>
        <p:txBody>
          <a:bodyPr wrap="square" lIns="91412" tIns="45706" rIns="91412" bIns="45706" rtlCol="0">
            <a:spAutoFit/>
          </a:bodyPr>
          <a:lstStyle/>
          <a:p>
            <a:r>
              <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rPr>
              <a:t>Detailed introduction of Jinshanyue products. </a:t>
            </a:r>
            <a:endParaRPr lang="en-US" altLang="zh-CN" sz="1400" dirty="0">
              <a:solidFill>
                <a:schemeClr val="tx1">
                  <a:lumMod val="75000"/>
                  <a:lumOff val="25000"/>
                </a:schemeClr>
              </a:solidFill>
              <a:latin typeface="华文细黑" panose="02010600040101010101" charset="-122"/>
              <a:ea typeface="思源黑体 CN Bold"/>
              <a:sym typeface="华文细黑" panose="02010600040101010101" charset="-122"/>
            </a:endParaRPr>
          </a:p>
        </p:txBody>
      </p:sp>
      <p:sp>
        <p:nvSpPr>
          <p:cNvPr id="103" name="文本框 102"/>
          <p:cNvSpPr txBox="1"/>
          <p:nvPr/>
        </p:nvSpPr>
        <p:spPr>
          <a:xfrm>
            <a:off x="769053" y="2636692"/>
            <a:ext cx="2856618" cy="1117970"/>
          </a:xfrm>
          <a:prstGeom prst="rect">
            <a:avLst/>
          </a:prstGeom>
          <a:noFill/>
        </p:spPr>
        <p:txBody>
          <a:bodyPr wrap="square" lIns="91412" tIns="45706" rIns="91412" bIns="45706" rtlCol="0">
            <a:spAutoFit/>
          </a:bodyPr>
          <a:lstStyle/>
          <a:p>
            <a:pPr algn="ctr"/>
            <a:r>
              <a:rPr lang="zh-CN" altLang="en-US" sz="6665" dirty="0">
                <a:solidFill>
                  <a:schemeClr val="bg1"/>
                </a:solidFill>
                <a:effectLst>
                  <a:outerShdw blurRad="38100" dist="38100" dir="2700000" algn="tl">
                    <a:srgbClr val="000000">
                      <a:alpha val="17000"/>
                    </a:srgbClr>
                  </a:outerShdw>
                </a:effectLst>
                <a:latin typeface="华文细黑" panose="02010600040101010101" charset="-122"/>
                <a:ea typeface="思源黑体 CN Bold"/>
                <a:sym typeface="华文细黑" panose="02010600040101010101" charset="-122"/>
              </a:rPr>
              <a:t>目录</a:t>
            </a:r>
            <a:endParaRPr lang="zh-CN" altLang="en-US" sz="6665" dirty="0">
              <a:solidFill>
                <a:schemeClr val="bg1"/>
              </a:solidFill>
              <a:effectLst>
                <a:outerShdw blurRad="38100" dist="38100" dir="2700000" algn="tl">
                  <a:srgbClr val="000000">
                    <a:alpha val="17000"/>
                  </a:srgbClr>
                </a:outerShdw>
              </a:effectLst>
              <a:latin typeface="华文细黑" panose="02010600040101010101" charset="-122"/>
              <a:ea typeface="思源黑体 CN Bold"/>
              <a:sym typeface="华文细黑" panose="02010600040101010101" charset="-122"/>
            </a:endParaRPr>
          </a:p>
        </p:txBody>
      </p:sp>
      <p:sp>
        <p:nvSpPr>
          <p:cNvPr id="104" name="文本框 103"/>
          <p:cNvSpPr txBox="1"/>
          <p:nvPr/>
        </p:nvSpPr>
        <p:spPr>
          <a:xfrm>
            <a:off x="1185303" y="3650343"/>
            <a:ext cx="2024118" cy="461508"/>
          </a:xfrm>
          <a:prstGeom prst="rect">
            <a:avLst/>
          </a:prstGeom>
          <a:noFill/>
        </p:spPr>
        <p:txBody>
          <a:bodyPr wrap="square" lIns="91412" tIns="45706" rIns="91412" bIns="45706" rtlCol="0">
            <a:spAutoFit/>
          </a:bodyPr>
          <a:lstStyle/>
          <a:p>
            <a:pPr algn="dist"/>
            <a:r>
              <a:rPr lang="en-US" altLang="zh-CN" sz="2400" dirty="0">
                <a:solidFill>
                  <a:schemeClr val="bg1"/>
                </a:solidFill>
                <a:effectLst>
                  <a:outerShdw blurRad="38100" dist="38100" dir="2700000" algn="tl">
                    <a:srgbClr val="000000">
                      <a:alpha val="17000"/>
                    </a:srgbClr>
                  </a:outerShdw>
                </a:effectLst>
                <a:latin typeface="华文细黑" panose="02010600040101010101" charset="-122"/>
                <a:ea typeface="思源黑体 CN Bold"/>
                <a:sym typeface="华文细黑" panose="02010600040101010101" charset="-122"/>
              </a:rPr>
              <a:t>CONTENTS</a:t>
            </a:r>
            <a:endParaRPr lang="zh-CN" altLang="en-US" sz="2400" dirty="0">
              <a:solidFill>
                <a:schemeClr val="bg1"/>
              </a:solidFill>
              <a:effectLst>
                <a:outerShdw blurRad="38100" dist="38100" dir="2700000" algn="tl">
                  <a:srgbClr val="000000">
                    <a:alpha val="17000"/>
                  </a:srgbClr>
                </a:outerShdw>
              </a:effectLst>
              <a:latin typeface="华文细黑" panose="02010600040101010101" charset="-122"/>
              <a:ea typeface="思源黑体 CN Bold"/>
              <a:sym typeface="华文细黑" panose="02010600040101010101" charset="-122"/>
            </a:endParaRPr>
          </a:p>
        </p:txBody>
      </p:sp>
      <p:cxnSp>
        <p:nvCxnSpPr>
          <p:cNvPr id="105" name="椭圆 95"/>
          <p:cNvCxnSpPr/>
          <p:nvPr/>
        </p:nvCxnSpPr>
        <p:spPr>
          <a:xfrm>
            <a:off x="1841870" y="4111173"/>
            <a:ext cx="71098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100" advTm="3000">
        <p14:switch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1+#ppt_w/2"/>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cBhvr>
                                        <p:cTn id="33" dur="500" fill="hold"/>
                                        <p:tgtEl>
                                          <p:spTgt spid="104"/>
                                        </p:tgtEl>
                                        <p:attrNameLst>
                                          <p:attrName>ppt_w</p:attrName>
                                        </p:attrNameLst>
                                      </p:cBhvr>
                                      <p:tavLst>
                                        <p:tav tm="0">
                                          <p:val>
                                            <p:fltVal val="0"/>
                                          </p:val>
                                        </p:tav>
                                        <p:tav tm="100000">
                                          <p:val>
                                            <p:strVal val="#ppt_w"/>
                                          </p:val>
                                        </p:tav>
                                      </p:tavLst>
                                    </p:anim>
                                    <p:anim calcmode="lin" valueType="num">
                                      <p:cBhvr>
                                        <p:cTn id="34" dur="500" fill="hold"/>
                                        <p:tgtEl>
                                          <p:spTgt spid="104"/>
                                        </p:tgtEl>
                                        <p:attrNameLst>
                                          <p:attrName>ppt_h</p:attrName>
                                        </p:attrNameLst>
                                      </p:cBhvr>
                                      <p:tavLst>
                                        <p:tav tm="0">
                                          <p:val>
                                            <p:fltVal val="0"/>
                                          </p:val>
                                        </p:tav>
                                        <p:tav tm="100000">
                                          <p:val>
                                            <p:strVal val="#ppt_h"/>
                                          </p:val>
                                        </p:tav>
                                      </p:tavLst>
                                    </p:anim>
                                    <p:animEffect transition="in" filter="fade">
                                      <p:cBhvr>
                                        <p:cTn id="35" dur="500"/>
                                        <p:tgtEl>
                                          <p:spTgt spid="104"/>
                                        </p:tgtEl>
                                      </p:cBhvr>
                                    </p:animEffect>
                                  </p:childTnLst>
                                </p:cTn>
                              </p:par>
                              <p:par>
                                <p:cTn id="36" presetID="53" presetClass="entr" presetSubtype="16" fill="hold" nodeType="withEffect">
                                  <p:stCondLst>
                                    <p:cond delay="0"/>
                                  </p:stCondLst>
                                  <p:childTnLst>
                                    <p:set>
                                      <p:cBhvr>
                                        <p:cTn id="37" dur="1" fill="hold">
                                          <p:stCondLst>
                                            <p:cond delay="0"/>
                                          </p:stCondLst>
                                        </p:cTn>
                                        <p:tgtEl>
                                          <p:spTgt spid="105"/>
                                        </p:tgtEl>
                                        <p:attrNameLst>
                                          <p:attrName>style.visibility</p:attrName>
                                        </p:attrNameLst>
                                      </p:cBhvr>
                                      <p:to>
                                        <p:strVal val="visible"/>
                                      </p:to>
                                    </p:set>
                                    <p:anim calcmode="lin" valueType="num">
                                      <p:cBhvr>
                                        <p:cTn id="38" dur="500" fill="hold"/>
                                        <p:tgtEl>
                                          <p:spTgt spid="105"/>
                                        </p:tgtEl>
                                        <p:attrNameLst>
                                          <p:attrName>ppt_w</p:attrName>
                                        </p:attrNameLst>
                                      </p:cBhvr>
                                      <p:tavLst>
                                        <p:tav tm="0">
                                          <p:val>
                                            <p:fltVal val="0"/>
                                          </p:val>
                                        </p:tav>
                                        <p:tav tm="100000">
                                          <p:val>
                                            <p:strVal val="#ppt_w"/>
                                          </p:val>
                                        </p:tav>
                                      </p:tavLst>
                                    </p:anim>
                                    <p:anim calcmode="lin" valueType="num">
                                      <p:cBhvr>
                                        <p:cTn id="39" dur="500" fill="hold"/>
                                        <p:tgtEl>
                                          <p:spTgt spid="105"/>
                                        </p:tgtEl>
                                        <p:attrNameLst>
                                          <p:attrName>ppt_h</p:attrName>
                                        </p:attrNameLst>
                                      </p:cBhvr>
                                      <p:tavLst>
                                        <p:tav tm="0">
                                          <p:val>
                                            <p:fltVal val="0"/>
                                          </p:val>
                                        </p:tav>
                                        <p:tav tm="100000">
                                          <p:val>
                                            <p:strVal val="#ppt_h"/>
                                          </p:val>
                                        </p:tav>
                                      </p:tavLst>
                                    </p:anim>
                                    <p:animEffect transition="in" filter="fade">
                                      <p:cBhvr>
                                        <p:cTn id="40" dur="500"/>
                                        <p:tgtEl>
                                          <p:spTgt spid="105"/>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p:cTn id="44" dur="500" fill="hold"/>
                                        <p:tgtEl>
                                          <p:spTgt spid="71"/>
                                        </p:tgtEl>
                                        <p:attrNameLst>
                                          <p:attrName>ppt_w</p:attrName>
                                        </p:attrNameLst>
                                      </p:cBhvr>
                                      <p:tavLst>
                                        <p:tav tm="0">
                                          <p:val>
                                            <p:fltVal val="0"/>
                                          </p:val>
                                        </p:tav>
                                        <p:tav tm="100000">
                                          <p:val>
                                            <p:strVal val="#ppt_w"/>
                                          </p:val>
                                        </p:tav>
                                      </p:tavLst>
                                    </p:anim>
                                    <p:anim calcmode="lin" valueType="num">
                                      <p:cBhvr>
                                        <p:cTn id="45" dur="500" fill="hold"/>
                                        <p:tgtEl>
                                          <p:spTgt spid="71"/>
                                        </p:tgtEl>
                                        <p:attrNameLst>
                                          <p:attrName>ppt_h</p:attrName>
                                        </p:attrNameLst>
                                      </p:cBhvr>
                                      <p:tavLst>
                                        <p:tav tm="0">
                                          <p:val>
                                            <p:fltVal val="0"/>
                                          </p:val>
                                        </p:tav>
                                        <p:tav tm="100000">
                                          <p:val>
                                            <p:strVal val="#ppt_h"/>
                                          </p:val>
                                        </p:tav>
                                      </p:tavLst>
                                    </p:anim>
                                    <p:animEffect transition="in" filter="fade">
                                      <p:cBhvr>
                                        <p:cTn id="46" dur="500"/>
                                        <p:tgtEl>
                                          <p:spTgt spid="71"/>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Effect transition="in" filter="fade">
                                      <p:cBhvr>
                                        <p:cTn id="51" dur="500"/>
                                        <p:tgtEl>
                                          <p:spTgt spid="7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 calcmode="lin" valueType="num">
                                      <p:cBhvr>
                                        <p:cTn id="54" dur="500" fill="hold"/>
                                        <p:tgtEl>
                                          <p:spTgt spid="87"/>
                                        </p:tgtEl>
                                        <p:attrNameLst>
                                          <p:attrName>ppt_w</p:attrName>
                                        </p:attrNameLst>
                                      </p:cBhvr>
                                      <p:tavLst>
                                        <p:tav tm="0">
                                          <p:val>
                                            <p:fltVal val="0"/>
                                          </p:val>
                                        </p:tav>
                                        <p:tav tm="100000">
                                          <p:val>
                                            <p:strVal val="#ppt_w"/>
                                          </p:val>
                                        </p:tav>
                                      </p:tavLst>
                                    </p:anim>
                                    <p:anim calcmode="lin" valueType="num">
                                      <p:cBhvr>
                                        <p:cTn id="55" dur="500" fill="hold"/>
                                        <p:tgtEl>
                                          <p:spTgt spid="87"/>
                                        </p:tgtEl>
                                        <p:attrNameLst>
                                          <p:attrName>ppt_h</p:attrName>
                                        </p:attrNameLst>
                                      </p:cBhvr>
                                      <p:tavLst>
                                        <p:tav tm="0">
                                          <p:val>
                                            <p:fltVal val="0"/>
                                          </p:val>
                                        </p:tav>
                                        <p:tav tm="100000">
                                          <p:val>
                                            <p:strVal val="#ppt_h"/>
                                          </p:val>
                                        </p:tav>
                                      </p:tavLst>
                                    </p:anim>
                                    <p:animEffect transition="in" filter="fade">
                                      <p:cBhvr>
                                        <p:cTn id="56" dur="500"/>
                                        <p:tgtEl>
                                          <p:spTgt spid="87"/>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anim calcmode="lin" valueType="num">
                                      <p:cBhvr>
                                        <p:cTn id="59" dur="500" fill="hold"/>
                                        <p:tgtEl>
                                          <p:spTgt spid="89"/>
                                        </p:tgtEl>
                                        <p:attrNameLst>
                                          <p:attrName>ppt_w</p:attrName>
                                        </p:attrNameLst>
                                      </p:cBhvr>
                                      <p:tavLst>
                                        <p:tav tm="0">
                                          <p:val>
                                            <p:fltVal val="0"/>
                                          </p:val>
                                        </p:tav>
                                        <p:tav tm="100000">
                                          <p:val>
                                            <p:strVal val="#ppt_w"/>
                                          </p:val>
                                        </p:tav>
                                      </p:tavLst>
                                    </p:anim>
                                    <p:anim calcmode="lin" valueType="num">
                                      <p:cBhvr>
                                        <p:cTn id="60" dur="500" fill="hold"/>
                                        <p:tgtEl>
                                          <p:spTgt spid="89"/>
                                        </p:tgtEl>
                                        <p:attrNameLst>
                                          <p:attrName>ppt_h</p:attrName>
                                        </p:attrNameLst>
                                      </p:cBhvr>
                                      <p:tavLst>
                                        <p:tav tm="0">
                                          <p:val>
                                            <p:fltVal val="0"/>
                                          </p:val>
                                        </p:tav>
                                        <p:tav tm="100000">
                                          <p:val>
                                            <p:strVal val="#ppt_h"/>
                                          </p:val>
                                        </p:tav>
                                      </p:tavLst>
                                    </p:anim>
                                    <p:animEffect transition="in" filter="fade">
                                      <p:cBhvr>
                                        <p:cTn id="61" dur="500"/>
                                        <p:tgtEl>
                                          <p:spTgt spid="8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91"/>
                                        </p:tgtEl>
                                        <p:attrNameLst>
                                          <p:attrName>style.visibility</p:attrName>
                                        </p:attrNameLst>
                                      </p:cBhvr>
                                      <p:to>
                                        <p:strVal val="visible"/>
                                      </p:to>
                                    </p:set>
                                    <p:anim calcmode="lin" valueType="num">
                                      <p:cBhvr>
                                        <p:cTn id="64" dur="500" fill="hold"/>
                                        <p:tgtEl>
                                          <p:spTgt spid="91"/>
                                        </p:tgtEl>
                                        <p:attrNameLst>
                                          <p:attrName>ppt_w</p:attrName>
                                        </p:attrNameLst>
                                      </p:cBhvr>
                                      <p:tavLst>
                                        <p:tav tm="0">
                                          <p:val>
                                            <p:fltVal val="0"/>
                                          </p:val>
                                        </p:tav>
                                        <p:tav tm="100000">
                                          <p:val>
                                            <p:strVal val="#ppt_w"/>
                                          </p:val>
                                        </p:tav>
                                      </p:tavLst>
                                    </p:anim>
                                    <p:anim calcmode="lin" valueType="num">
                                      <p:cBhvr>
                                        <p:cTn id="65" dur="500" fill="hold"/>
                                        <p:tgtEl>
                                          <p:spTgt spid="91"/>
                                        </p:tgtEl>
                                        <p:attrNameLst>
                                          <p:attrName>ppt_h</p:attrName>
                                        </p:attrNameLst>
                                      </p:cBhvr>
                                      <p:tavLst>
                                        <p:tav tm="0">
                                          <p:val>
                                            <p:fltVal val="0"/>
                                          </p:val>
                                        </p:tav>
                                        <p:tav tm="100000">
                                          <p:val>
                                            <p:strVal val="#ppt_h"/>
                                          </p:val>
                                        </p:tav>
                                      </p:tavLst>
                                    </p:anim>
                                    <p:animEffect transition="in" filter="fade">
                                      <p:cBhvr>
                                        <p:cTn id="66" dur="500"/>
                                        <p:tgtEl>
                                          <p:spTgt spid="91"/>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93"/>
                                        </p:tgtEl>
                                        <p:attrNameLst>
                                          <p:attrName>style.visibility</p:attrName>
                                        </p:attrNameLst>
                                      </p:cBhvr>
                                      <p:to>
                                        <p:strVal val="visible"/>
                                      </p:to>
                                    </p:set>
                                    <p:anim calcmode="lin" valueType="num">
                                      <p:cBhvr>
                                        <p:cTn id="69" dur="500" fill="hold"/>
                                        <p:tgtEl>
                                          <p:spTgt spid="93"/>
                                        </p:tgtEl>
                                        <p:attrNameLst>
                                          <p:attrName>ppt_w</p:attrName>
                                        </p:attrNameLst>
                                      </p:cBhvr>
                                      <p:tavLst>
                                        <p:tav tm="0">
                                          <p:val>
                                            <p:fltVal val="0"/>
                                          </p:val>
                                        </p:tav>
                                        <p:tav tm="100000">
                                          <p:val>
                                            <p:strVal val="#ppt_w"/>
                                          </p:val>
                                        </p:tav>
                                      </p:tavLst>
                                    </p:anim>
                                    <p:anim calcmode="lin" valueType="num">
                                      <p:cBhvr>
                                        <p:cTn id="70" dur="500" fill="hold"/>
                                        <p:tgtEl>
                                          <p:spTgt spid="93"/>
                                        </p:tgtEl>
                                        <p:attrNameLst>
                                          <p:attrName>ppt_h</p:attrName>
                                        </p:attrNameLst>
                                      </p:cBhvr>
                                      <p:tavLst>
                                        <p:tav tm="0">
                                          <p:val>
                                            <p:fltVal val="0"/>
                                          </p:val>
                                        </p:tav>
                                        <p:tav tm="100000">
                                          <p:val>
                                            <p:strVal val="#ppt_h"/>
                                          </p:val>
                                        </p:tav>
                                      </p:tavLst>
                                    </p:anim>
                                    <p:animEffect transition="in" filter="fade">
                                      <p:cBhvr>
                                        <p:cTn id="71" dur="500"/>
                                        <p:tgtEl>
                                          <p:spTgt spid="9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95"/>
                                        </p:tgtEl>
                                        <p:attrNameLst>
                                          <p:attrName>style.visibility</p:attrName>
                                        </p:attrNameLst>
                                      </p:cBhvr>
                                      <p:to>
                                        <p:strVal val="visible"/>
                                      </p:to>
                                    </p:set>
                                    <p:anim calcmode="lin" valueType="num">
                                      <p:cBhvr>
                                        <p:cTn id="74" dur="500" fill="hold"/>
                                        <p:tgtEl>
                                          <p:spTgt spid="95"/>
                                        </p:tgtEl>
                                        <p:attrNameLst>
                                          <p:attrName>ppt_w</p:attrName>
                                        </p:attrNameLst>
                                      </p:cBhvr>
                                      <p:tavLst>
                                        <p:tav tm="0">
                                          <p:val>
                                            <p:fltVal val="0"/>
                                          </p:val>
                                        </p:tav>
                                        <p:tav tm="100000">
                                          <p:val>
                                            <p:strVal val="#ppt_w"/>
                                          </p:val>
                                        </p:tav>
                                      </p:tavLst>
                                    </p:anim>
                                    <p:anim calcmode="lin" valueType="num">
                                      <p:cBhvr>
                                        <p:cTn id="75" dur="500" fill="hold"/>
                                        <p:tgtEl>
                                          <p:spTgt spid="95"/>
                                        </p:tgtEl>
                                        <p:attrNameLst>
                                          <p:attrName>ppt_h</p:attrName>
                                        </p:attrNameLst>
                                      </p:cBhvr>
                                      <p:tavLst>
                                        <p:tav tm="0">
                                          <p:val>
                                            <p:fltVal val="0"/>
                                          </p:val>
                                        </p:tav>
                                        <p:tav tm="100000">
                                          <p:val>
                                            <p:strVal val="#ppt_h"/>
                                          </p:val>
                                        </p:tav>
                                      </p:tavLst>
                                    </p:anim>
                                    <p:animEffect transition="in" filter="fade">
                                      <p:cBhvr>
                                        <p:cTn id="76" dur="500"/>
                                        <p:tgtEl>
                                          <p:spTgt spid="95"/>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p:cTn id="79" dur="500" fill="hold"/>
                                        <p:tgtEl>
                                          <p:spTgt spid="97"/>
                                        </p:tgtEl>
                                        <p:attrNameLst>
                                          <p:attrName>ppt_w</p:attrName>
                                        </p:attrNameLst>
                                      </p:cBhvr>
                                      <p:tavLst>
                                        <p:tav tm="0">
                                          <p:val>
                                            <p:fltVal val="0"/>
                                          </p:val>
                                        </p:tav>
                                        <p:tav tm="100000">
                                          <p:val>
                                            <p:strVal val="#ppt_w"/>
                                          </p:val>
                                        </p:tav>
                                      </p:tavLst>
                                    </p:anim>
                                    <p:anim calcmode="lin" valueType="num">
                                      <p:cBhvr>
                                        <p:cTn id="80" dur="500" fill="hold"/>
                                        <p:tgtEl>
                                          <p:spTgt spid="97"/>
                                        </p:tgtEl>
                                        <p:attrNameLst>
                                          <p:attrName>ppt_h</p:attrName>
                                        </p:attrNameLst>
                                      </p:cBhvr>
                                      <p:tavLst>
                                        <p:tav tm="0">
                                          <p:val>
                                            <p:fltVal val="0"/>
                                          </p:val>
                                        </p:tav>
                                        <p:tav tm="100000">
                                          <p:val>
                                            <p:strVal val="#ppt_h"/>
                                          </p:val>
                                        </p:tav>
                                      </p:tavLst>
                                    </p:anim>
                                    <p:animEffect transition="in" filter="fade">
                                      <p:cBhvr>
                                        <p:cTn id="81" dur="500"/>
                                        <p:tgtEl>
                                          <p:spTgt spid="97"/>
                                        </p:tgtEl>
                                      </p:cBhvr>
                                    </p:animEffect>
                                  </p:childTnLst>
                                </p:cTn>
                              </p:par>
                            </p:childTnLst>
                          </p:cTn>
                        </p:par>
                        <p:par>
                          <p:cTn id="82" fill="hold">
                            <p:stCondLst>
                              <p:cond delay="1500"/>
                            </p:stCondLst>
                            <p:childTnLst>
                              <p:par>
                                <p:cTn id="83" presetID="12" presetClass="entr" presetSubtype="8" fill="hold" grpId="0" nodeType="afterEffect">
                                  <p:stCondLst>
                                    <p:cond delay="0"/>
                                  </p:stCondLst>
                                  <p:childTnLst>
                                    <p:set>
                                      <p:cBhvr>
                                        <p:cTn id="84" dur="1" fill="hold">
                                          <p:stCondLst>
                                            <p:cond delay="0"/>
                                          </p:stCondLst>
                                        </p:cTn>
                                        <p:tgtEl>
                                          <p:spTgt spid="72"/>
                                        </p:tgtEl>
                                        <p:attrNameLst>
                                          <p:attrName>style.visibility</p:attrName>
                                        </p:attrNameLst>
                                      </p:cBhvr>
                                      <p:to>
                                        <p:strVal val="visible"/>
                                      </p:to>
                                    </p:set>
                                    <p:anim calcmode="lin" valueType="num">
                                      <p:cBhvr additive="base">
                                        <p:cTn id="85" dur="500"/>
                                        <p:tgtEl>
                                          <p:spTgt spid="72"/>
                                        </p:tgtEl>
                                        <p:attrNameLst>
                                          <p:attrName>ppt_x</p:attrName>
                                        </p:attrNameLst>
                                      </p:cBhvr>
                                      <p:tavLst>
                                        <p:tav tm="0">
                                          <p:val>
                                            <p:strVal val="#ppt_x-#ppt_w*1.125000"/>
                                          </p:val>
                                        </p:tav>
                                        <p:tav tm="100000">
                                          <p:val>
                                            <p:strVal val="#ppt_x"/>
                                          </p:val>
                                        </p:tav>
                                      </p:tavLst>
                                    </p:anim>
                                    <p:animEffect transition="in" filter="wipe(right)">
                                      <p:cBhvr>
                                        <p:cTn id="86" dur="500"/>
                                        <p:tgtEl>
                                          <p:spTgt spid="72"/>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 calcmode="lin" valueType="num">
                                      <p:cBhvr additive="base">
                                        <p:cTn id="89" dur="500"/>
                                        <p:tgtEl>
                                          <p:spTgt spid="74"/>
                                        </p:tgtEl>
                                        <p:attrNameLst>
                                          <p:attrName>ppt_x</p:attrName>
                                        </p:attrNameLst>
                                      </p:cBhvr>
                                      <p:tavLst>
                                        <p:tav tm="0">
                                          <p:val>
                                            <p:strVal val="#ppt_x-#ppt_w*1.125000"/>
                                          </p:val>
                                        </p:tav>
                                        <p:tav tm="100000">
                                          <p:val>
                                            <p:strVal val="#ppt_x"/>
                                          </p:val>
                                        </p:tav>
                                      </p:tavLst>
                                    </p:anim>
                                    <p:animEffect transition="in" filter="wipe(right)">
                                      <p:cBhvr>
                                        <p:cTn id="90" dur="500"/>
                                        <p:tgtEl>
                                          <p:spTgt spid="74"/>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 calcmode="lin" valueType="num">
                                      <p:cBhvr additive="base">
                                        <p:cTn id="93" dur="500"/>
                                        <p:tgtEl>
                                          <p:spTgt spid="88"/>
                                        </p:tgtEl>
                                        <p:attrNameLst>
                                          <p:attrName>ppt_x</p:attrName>
                                        </p:attrNameLst>
                                      </p:cBhvr>
                                      <p:tavLst>
                                        <p:tav tm="0">
                                          <p:val>
                                            <p:strVal val="#ppt_x-#ppt_w*1.125000"/>
                                          </p:val>
                                        </p:tav>
                                        <p:tav tm="100000">
                                          <p:val>
                                            <p:strVal val="#ppt_x"/>
                                          </p:val>
                                        </p:tav>
                                      </p:tavLst>
                                    </p:anim>
                                    <p:animEffect transition="in" filter="wipe(right)">
                                      <p:cBhvr>
                                        <p:cTn id="94" dur="500"/>
                                        <p:tgtEl>
                                          <p:spTgt spid="88"/>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90"/>
                                        </p:tgtEl>
                                        <p:attrNameLst>
                                          <p:attrName>style.visibility</p:attrName>
                                        </p:attrNameLst>
                                      </p:cBhvr>
                                      <p:to>
                                        <p:strVal val="visible"/>
                                      </p:to>
                                    </p:set>
                                    <p:anim calcmode="lin" valueType="num">
                                      <p:cBhvr additive="base">
                                        <p:cTn id="97" dur="500"/>
                                        <p:tgtEl>
                                          <p:spTgt spid="90"/>
                                        </p:tgtEl>
                                        <p:attrNameLst>
                                          <p:attrName>ppt_x</p:attrName>
                                        </p:attrNameLst>
                                      </p:cBhvr>
                                      <p:tavLst>
                                        <p:tav tm="0">
                                          <p:val>
                                            <p:strVal val="#ppt_x-#ppt_w*1.125000"/>
                                          </p:val>
                                        </p:tav>
                                        <p:tav tm="100000">
                                          <p:val>
                                            <p:strVal val="#ppt_x"/>
                                          </p:val>
                                        </p:tav>
                                      </p:tavLst>
                                    </p:anim>
                                    <p:animEffect transition="in" filter="wipe(right)">
                                      <p:cBhvr>
                                        <p:cTn id="98" dur="500"/>
                                        <p:tgtEl>
                                          <p:spTgt spid="90"/>
                                        </p:tgtEl>
                                      </p:cBhvr>
                                    </p:animEffect>
                                  </p:childTnLst>
                                </p:cTn>
                              </p:par>
                              <p:par>
                                <p:cTn id="99" presetID="12" presetClass="entr" presetSubtype="8" fill="hold" grpId="0" nodeType="withEffect">
                                  <p:stCondLst>
                                    <p:cond delay="0"/>
                                  </p:stCondLst>
                                  <p:childTnLst>
                                    <p:set>
                                      <p:cBhvr>
                                        <p:cTn id="100" dur="1" fill="hold">
                                          <p:stCondLst>
                                            <p:cond delay="0"/>
                                          </p:stCondLst>
                                        </p:cTn>
                                        <p:tgtEl>
                                          <p:spTgt spid="92"/>
                                        </p:tgtEl>
                                        <p:attrNameLst>
                                          <p:attrName>style.visibility</p:attrName>
                                        </p:attrNameLst>
                                      </p:cBhvr>
                                      <p:to>
                                        <p:strVal val="visible"/>
                                      </p:to>
                                    </p:set>
                                    <p:anim calcmode="lin" valueType="num">
                                      <p:cBhvr additive="base">
                                        <p:cTn id="101" dur="500"/>
                                        <p:tgtEl>
                                          <p:spTgt spid="92"/>
                                        </p:tgtEl>
                                        <p:attrNameLst>
                                          <p:attrName>ppt_x</p:attrName>
                                        </p:attrNameLst>
                                      </p:cBhvr>
                                      <p:tavLst>
                                        <p:tav tm="0">
                                          <p:val>
                                            <p:strVal val="#ppt_x-#ppt_w*1.125000"/>
                                          </p:val>
                                        </p:tav>
                                        <p:tav tm="100000">
                                          <p:val>
                                            <p:strVal val="#ppt_x"/>
                                          </p:val>
                                        </p:tav>
                                      </p:tavLst>
                                    </p:anim>
                                    <p:animEffect transition="in" filter="wipe(right)">
                                      <p:cBhvr>
                                        <p:cTn id="102" dur="500"/>
                                        <p:tgtEl>
                                          <p:spTgt spid="92"/>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94"/>
                                        </p:tgtEl>
                                        <p:attrNameLst>
                                          <p:attrName>style.visibility</p:attrName>
                                        </p:attrNameLst>
                                      </p:cBhvr>
                                      <p:to>
                                        <p:strVal val="visible"/>
                                      </p:to>
                                    </p:set>
                                    <p:anim calcmode="lin" valueType="num">
                                      <p:cBhvr additive="base">
                                        <p:cTn id="105" dur="500"/>
                                        <p:tgtEl>
                                          <p:spTgt spid="94"/>
                                        </p:tgtEl>
                                        <p:attrNameLst>
                                          <p:attrName>ppt_x</p:attrName>
                                        </p:attrNameLst>
                                      </p:cBhvr>
                                      <p:tavLst>
                                        <p:tav tm="0">
                                          <p:val>
                                            <p:strVal val="#ppt_x-#ppt_w*1.125000"/>
                                          </p:val>
                                        </p:tav>
                                        <p:tav tm="100000">
                                          <p:val>
                                            <p:strVal val="#ppt_x"/>
                                          </p:val>
                                        </p:tav>
                                      </p:tavLst>
                                    </p:anim>
                                    <p:animEffect transition="in" filter="wipe(right)">
                                      <p:cBhvr>
                                        <p:cTn id="106" dur="500"/>
                                        <p:tgtEl>
                                          <p:spTgt spid="94"/>
                                        </p:tgtEl>
                                      </p:cBhvr>
                                    </p:animEffect>
                                  </p:childTnLst>
                                </p:cTn>
                              </p:par>
                              <p:par>
                                <p:cTn id="107" presetID="12" presetClass="entr" presetSubtype="8" fill="hold" grpId="0" nodeType="withEffect">
                                  <p:stCondLst>
                                    <p:cond delay="0"/>
                                  </p:stCondLst>
                                  <p:childTnLst>
                                    <p:set>
                                      <p:cBhvr>
                                        <p:cTn id="108" dur="1" fill="hold">
                                          <p:stCondLst>
                                            <p:cond delay="0"/>
                                          </p:stCondLst>
                                        </p:cTn>
                                        <p:tgtEl>
                                          <p:spTgt spid="96"/>
                                        </p:tgtEl>
                                        <p:attrNameLst>
                                          <p:attrName>style.visibility</p:attrName>
                                        </p:attrNameLst>
                                      </p:cBhvr>
                                      <p:to>
                                        <p:strVal val="visible"/>
                                      </p:to>
                                    </p:set>
                                    <p:anim calcmode="lin" valueType="num">
                                      <p:cBhvr additive="base">
                                        <p:cTn id="109" dur="500"/>
                                        <p:tgtEl>
                                          <p:spTgt spid="96"/>
                                        </p:tgtEl>
                                        <p:attrNameLst>
                                          <p:attrName>ppt_x</p:attrName>
                                        </p:attrNameLst>
                                      </p:cBhvr>
                                      <p:tavLst>
                                        <p:tav tm="0">
                                          <p:val>
                                            <p:strVal val="#ppt_x-#ppt_w*1.125000"/>
                                          </p:val>
                                        </p:tav>
                                        <p:tav tm="100000">
                                          <p:val>
                                            <p:strVal val="#ppt_x"/>
                                          </p:val>
                                        </p:tav>
                                      </p:tavLst>
                                    </p:anim>
                                    <p:animEffect transition="in" filter="wipe(right)">
                                      <p:cBhvr>
                                        <p:cTn id="110" dur="500"/>
                                        <p:tgtEl>
                                          <p:spTgt spid="96"/>
                                        </p:tgtEl>
                                      </p:cBhvr>
                                    </p:animEffect>
                                  </p:childTnLst>
                                </p:cTn>
                              </p:par>
                              <p:par>
                                <p:cTn id="111" presetID="12" presetClass="entr" presetSubtype="8" fill="hold" grpId="0" nodeType="withEffect">
                                  <p:stCondLst>
                                    <p:cond delay="0"/>
                                  </p:stCondLst>
                                  <p:childTnLst>
                                    <p:set>
                                      <p:cBhvr>
                                        <p:cTn id="112" dur="1" fill="hold">
                                          <p:stCondLst>
                                            <p:cond delay="0"/>
                                          </p:stCondLst>
                                        </p:cTn>
                                        <p:tgtEl>
                                          <p:spTgt spid="98"/>
                                        </p:tgtEl>
                                        <p:attrNameLst>
                                          <p:attrName>style.visibility</p:attrName>
                                        </p:attrNameLst>
                                      </p:cBhvr>
                                      <p:to>
                                        <p:strVal val="visible"/>
                                      </p:to>
                                    </p:set>
                                    <p:anim calcmode="lin" valueType="num">
                                      <p:cBhvr additive="base">
                                        <p:cTn id="113" dur="500"/>
                                        <p:tgtEl>
                                          <p:spTgt spid="98"/>
                                        </p:tgtEl>
                                        <p:attrNameLst>
                                          <p:attrName>ppt_x</p:attrName>
                                        </p:attrNameLst>
                                      </p:cBhvr>
                                      <p:tavLst>
                                        <p:tav tm="0">
                                          <p:val>
                                            <p:strVal val="#ppt_x-#ppt_w*1.125000"/>
                                          </p:val>
                                        </p:tav>
                                        <p:tav tm="100000">
                                          <p:val>
                                            <p:strVal val="#ppt_x"/>
                                          </p:val>
                                        </p:tav>
                                      </p:tavLst>
                                    </p:anim>
                                    <p:animEffect transition="in" filter="wipe(right)">
                                      <p:cBhvr>
                                        <p:cTn id="114"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 grpId="0" animBg="1"/>
      <p:bldP spid="45" grpId="0" animBg="1"/>
      <p:bldP spid="46" grpId="0" animBg="1"/>
      <p:bldP spid="71" grpId="0" animBg="1"/>
      <p:bldP spid="72" grpId="0"/>
      <p:bldP spid="73" grpId="0"/>
      <p:bldP spid="74" grpId="0"/>
      <p:bldP spid="87" grpId="0" animBg="1"/>
      <p:bldP spid="88" grpId="0"/>
      <p:bldP spid="89" grpId="0"/>
      <p:bldP spid="90" grpId="0"/>
      <p:bldP spid="91" grpId="0" animBg="1"/>
      <p:bldP spid="92" grpId="0"/>
      <p:bldP spid="93" grpId="0"/>
      <p:bldP spid="94" grpId="0"/>
      <p:bldP spid="95" grpId="0" animBg="1"/>
      <p:bldP spid="96" grpId="0"/>
      <p:bldP spid="97" grpId="0"/>
      <p:bldP spid="98" grpId="0"/>
      <p:bldP spid="103" grpId="0"/>
      <p:bldP spid="10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1411828" y="-5263"/>
            <a:ext cx="6971855" cy="6889106"/>
            <a:chOff x="3913495" y="-7977"/>
            <a:chExt cx="5230505" cy="5168424"/>
          </a:xfrm>
          <a:gradFill>
            <a:gsLst>
              <a:gs pos="31000">
                <a:schemeClr val="accent6"/>
              </a:gs>
              <a:gs pos="100000">
                <a:schemeClr val="accent2"/>
              </a:gs>
            </a:gsLst>
            <a:lin ang="10800000" scaled="1"/>
          </a:gradFill>
        </p:grpSpPr>
        <p:sp>
          <p:nvSpPr>
            <p:cNvPr id="15" name="任意多边形: 形状 24"/>
            <p:cNvSpPr/>
            <p:nvPr/>
          </p:nvSpPr>
          <p:spPr>
            <a:xfrm flipH="1">
              <a:off x="3913495" y="-7977"/>
              <a:ext cx="5230505" cy="5168424"/>
            </a:xfrm>
            <a:custGeom>
              <a:avLst/>
              <a:gdLst>
                <a:gd name="connsiteX0" fmla="*/ 0 w 6974006"/>
                <a:gd name="connsiteY0" fmla="*/ 188054 h 6889105"/>
                <a:gd name="connsiteX1" fmla="*/ 6974006 w 6974006"/>
                <a:gd name="connsiteY1" fmla="*/ 6889105 h 6889105"/>
                <a:gd name="connsiteX2" fmla="*/ 0 w 6974006"/>
                <a:gd name="connsiteY2" fmla="*/ 6889105 h 6889105"/>
                <a:gd name="connsiteX3" fmla="*/ 1207509 w 6974006"/>
                <a:gd name="connsiteY3" fmla="*/ 4809 h 6889105"/>
                <a:gd name="connsiteX4" fmla="*/ 1676012 w 6974006"/>
                <a:gd name="connsiteY4" fmla="*/ 4809 h 6889105"/>
                <a:gd name="connsiteX5" fmla="*/ 4716254 w 6974006"/>
                <a:gd name="connsiteY5" fmla="*/ 2937599 h 6889105"/>
                <a:gd name="connsiteX6" fmla="*/ 4716254 w 6974006"/>
                <a:gd name="connsiteY6" fmla="*/ 3184373 h 6889105"/>
                <a:gd name="connsiteX7" fmla="*/ 4716254 w 6974006"/>
                <a:gd name="connsiteY7" fmla="*/ 3389544 h 6889105"/>
                <a:gd name="connsiteX8" fmla="*/ 4716254 w 6974006"/>
                <a:gd name="connsiteY8" fmla="*/ 3673449 h 6889105"/>
                <a:gd name="connsiteX9" fmla="*/ 919239 w 6974006"/>
                <a:gd name="connsiteY9" fmla="*/ 10632 h 6889105"/>
                <a:gd name="connsiteX10" fmla="*/ 1213545 w 6974006"/>
                <a:gd name="connsiteY10" fmla="*/ 10632 h 6889105"/>
                <a:gd name="connsiteX11" fmla="*/ 21266 w 6974006"/>
                <a:gd name="connsiteY11" fmla="*/ 0 h 6889105"/>
                <a:gd name="connsiteX12" fmla="*/ 704145 w 6974006"/>
                <a:gd name="connsiteY12" fmla="*/ 0 h 6889105"/>
                <a:gd name="connsiteX13" fmla="*/ 5135527 w 6974006"/>
                <a:gd name="connsiteY13" fmla="*/ 4274763 h 6889105"/>
                <a:gd name="connsiteX14" fmla="*/ 5135527 w 6974006"/>
                <a:gd name="connsiteY14" fmla="*/ 4933507 h 688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74006" h="6889105">
                  <a:moveTo>
                    <a:pt x="0" y="188054"/>
                  </a:moveTo>
                  <a:lnTo>
                    <a:pt x="6974006" y="6889105"/>
                  </a:lnTo>
                  <a:lnTo>
                    <a:pt x="0" y="6889105"/>
                  </a:lnTo>
                  <a:close/>
                  <a:moveTo>
                    <a:pt x="1207509" y="4809"/>
                  </a:moveTo>
                  <a:lnTo>
                    <a:pt x="1676012" y="4809"/>
                  </a:lnTo>
                  <a:lnTo>
                    <a:pt x="4716254" y="2937599"/>
                  </a:lnTo>
                  <a:lnTo>
                    <a:pt x="4716254" y="3184373"/>
                  </a:lnTo>
                  <a:lnTo>
                    <a:pt x="4716254" y="3389544"/>
                  </a:lnTo>
                  <a:lnTo>
                    <a:pt x="4716254" y="3673449"/>
                  </a:lnTo>
                  <a:lnTo>
                    <a:pt x="919239" y="10632"/>
                  </a:lnTo>
                  <a:lnTo>
                    <a:pt x="1213545" y="10632"/>
                  </a:lnTo>
                  <a:close/>
                  <a:moveTo>
                    <a:pt x="21266" y="0"/>
                  </a:moveTo>
                  <a:lnTo>
                    <a:pt x="704145" y="0"/>
                  </a:lnTo>
                  <a:lnTo>
                    <a:pt x="5135527" y="4274763"/>
                  </a:lnTo>
                  <a:lnTo>
                    <a:pt x="5135527" y="493350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sp>
          <p:nvSpPr>
            <p:cNvPr id="16" name="等腰三角形 15"/>
            <p:cNvSpPr/>
            <p:nvPr/>
          </p:nvSpPr>
          <p:spPr>
            <a:xfrm flipH="1" flipV="1">
              <a:off x="5654657" y="-7977"/>
              <a:ext cx="2033421" cy="9671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华文细黑" panose="02010600040101010101" charset="-122"/>
                <a:ea typeface="思源黑体 CN Bold"/>
                <a:sym typeface="华文细黑" panose="02010600040101010101" charset="-122"/>
              </a:endParaRPr>
            </a:p>
          </p:txBody>
        </p:sp>
      </p:grpSp>
      <p:sp>
        <p:nvSpPr>
          <p:cNvPr id="31" name="矩形 30"/>
          <p:cNvSpPr/>
          <p:nvPr/>
        </p:nvSpPr>
        <p:spPr>
          <a:xfrm>
            <a:off x="7052142" y="3455590"/>
            <a:ext cx="4463118" cy="460375"/>
          </a:xfrm>
          <a:prstGeom prst="rect">
            <a:avLst/>
          </a:prstGeom>
        </p:spPr>
        <p:txBody>
          <a:bodyPr wrap="square">
            <a:spAutoFit/>
          </a:bodyPr>
          <a:lstStyle/>
          <a:p>
            <a:pPr>
              <a:lnSpc>
                <a:spcPct val="150000"/>
              </a:lnSpc>
            </a:pPr>
            <a:r>
              <a:rPr lang="en-US" altLang="zh-CN" sz="1600" dirty="0">
                <a:solidFill>
                  <a:schemeClr val="tx1">
                    <a:lumMod val="75000"/>
                    <a:lumOff val="25000"/>
                  </a:schemeClr>
                </a:solidFill>
                <a:latin typeface="华文细黑" panose="02010600040101010101" charset="-122"/>
                <a:ea typeface="思源黑体 CN Bold"/>
                <a:sym typeface="华文细黑" panose="02010600040101010101" charset="-122"/>
              </a:rPr>
              <a:t>Manufacturer's Style</a:t>
            </a:r>
            <a:r>
              <a:rPr lang="en-US" altLang="zh-CN" sz="1600" dirty="0">
                <a:latin typeface="华文细黑" panose="02010600040101010101" charset="-122"/>
                <a:ea typeface="思源黑体 CN Bold"/>
                <a:sym typeface="华文细黑" panose="02010600040101010101" charset="-122"/>
              </a:rPr>
              <a:t>. </a:t>
            </a:r>
            <a:endParaRPr lang="en-US" altLang="zh-CN" sz="1600" dirty="0">
              <a:latin typeface="华文细黑" panose="02010600040101010101" charset="-122"/>
              <a:ea typeface="思源黑体 CN Bold"/>
              <a:sym typeface="华文细黑" panose="02010600040101010101" charset="-122"/>
            </a:endParaRPr>
          </a:p>
        </p:txBody>
      </p:sp>
      <p:sp>
        <p:nvSpPr>
          <p:cNvPr id="35" name="Rectangle 44"/>
          <p:cNvSpPr/>
          <p:nvPr/>
        </p:nvSpPr>
        <p:spPr>
          <a:xfrm>
            <a:off x="7000888" y="2613161"/>
            <a:ext cx="4514373" cy="945515"/>
          </a:xfrm>
          <a:prstGeom prst="rect">
            <a:avLst/>
          </a:prstGeom>
          <a:noFill/>
          <a:ln>
            <a:noFill/>
          </a:ln>
        </p:spPr>
        <p:txBody>
          <a:bodyPr wrap="square">
            <a:spAutoFit/>
          </a:bodyPr>
          <a:lstStyle/>
          <a:p>
            <a:pPr>
              <a:lnSpc>
                <a:spcPct val="130000"/>
              </a:lnSpc>
            </a:pPr>
            <a:r>
              <a:rPr lang="zh-CN" altLang="en-US" sz="4265" b="1" spc="400" dirty="0">
                <a:latin typeface="华文细黑" panose="02010600040101010101" charset="-122"/>
                <a:ea typeface="思源黑体 CN Bold"/>
                <a:sym typeface="华文细黑" panose="02010600040101010101" charset="-122"/>
              </a:rPr>
              <a:t>厂家风采</a:t>
            </a:r>
            <a:endParaRPr lang="zh-CN" altLang="en-US" sz="4265" b="1" spc="400" dirty="0">
              <a:latin typeface="华文细黑" panose="02010600040101010101" charset="-122"/>
              <a:ea typeface="思源黑体 CN Bold"/>
              <a:sym typeface="华文细黑" panose="02010600040101010101" charset="-122"/>
            </a:endParaRPr>
          </a:p>
        </p:txBody>
      </p:sp>
      <p:grpSp>
        <p:nvGrpSpPr>
          <p:cNvPr id="9" name="Group 126"/>
          <p:cNvGrpSpPr/>
          <p:nvPr/>
        </p:nvGrpSpPr>
        <p:grpSpPr>
          <a:xfrm>
            <a:off x="5040209" y="2574572"/>
            <a:ext cx="1436047" cy="1433195"/>
            <a:chOff x="0" y="0"/>
            <a:chExt cx="1384302" cy="1381126"/>
          </a:xfrm>
        </p:grpSpPr>
        <p:sp>
          <p:nvSpPr>
            <p:cNvPr id="10" name="Shape 122"/>
            <p:cNvSpPr/>
            <p:nvPr/>
          </p:nvSpPr>
          <p:spPr>
            <a:xfrm>
              <a:off x="139700" y="-1"/>
              <a:ext cx="736601" cy="736601"/>
            </a:xfrm>
            <a:prstGeom prst="ellipse">
              <a:avLst/>
            </a:prstGeom>
            <a:noFill/>
            <a:ln w="88900" cap="flat">
              <a:solidFill>
                <a:schemeClr val="accent2"/>
              </a:solidFill>
              <a:prstDash val="solid"/>
              <a:miter lim="800000"/>
            </a:ln>
            <a:effectLst/>
          </p:spPr>
          <p:txBody>
            <a:bodyPr wrap="square" lIns="121881" tIns="121881" rIns="121881" bIns="121881" numCol="1" anchor="t">
              <a:noAutofit/>
            </a:bodyPr>
            <a:lstStyle/>
            <a:p>
              <a:endParaRPr sz="2400" dirty="0">
                <a:latin typeface="华文细黑" panose="02010600040101010101" charset="-122"/>
                <a:ea typeface="思源黑体 CN Bold"/>
                <a:cs typeface="+mn-ea"/>
                <a:sym typeface="华文细黑" panose="02010600040101010101" charset="-122"/>
              </a:endParaRPr>
            </a:p>
          </p:txBody>
        </p:sp>
        <p:sp>
          <p:nvSpPr>
            <p:cNvPr id="11" name="Shape 123"/>
            <p:cNvSpPr/>
            <p:nvPr/>
          </p:nvSpPr>
          <p:spPr>
            <a:xfrm>
              <a:off x="1012826" y="184149"/>
              <a:ext cx="279401" cy="552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700" y="0"/>
                    <a:pt x="21600" y="4950"/>
                    <a:pt x="21600" y="10800"/>
                  </a:cubicBezTo>
                  <a:cubicBezTo>
                    <a:pt x="21600" y="16650"/>
                    <a:pt x="11700" y="21600"/>
                    <a:pt x="0" y="21600"/>
                  </a:cubicBezTo>
                </a:path>
              </a:pathLst>
            </a:custGeom>
            <a:noFill/>
            <a:ln w="88900" cap="flat">
              <a:solidFill>
                <a:schemeClr val="accent2"/>
              </a:solidFill>
              <a:prstDash val="solid"/>
              <a:miter lim="800000"/>
            </a:ln>
            <a:effectLst/>
          </p:spPr>
          <p:txBody>
            <a:bodyPr wrap="square" lIns="121881" tIns="121881" rIns="121881" bIns="121881" numCol="1" anchor="t">
              <a:noAutofit/>
            </a:bodyPr>
            <a:lstStyle/>
            <a:p>
              <a:endParaRPr sz="2400" dirty="0">
                <a:latin typeface="华文细黑" panose="02010600040101010101" charset="-122"/>
                <a:ea typeface="思源黑体 CN Bold"/>
                <a:cs typeface="+mn-ea"/>
                <a:sym typeface="华文细黑" panose="02010600040101010101" charset="-122"/>
              </a:endParaRPr>
            </a:p>
          </p:txBody>
        </p:sp>
        <p:sp>
          <p:nvSpPr>
            <p:cNvPr id="12" name="Shape 124"/>
            <p:cNvSpPr/>
            <p:nvPr/>
          </p:nvSpPr>
          <p:spPr>
            <a:xfrm>
              <a:off x="1152526" y="920750"/>
              <a:ext cx="231777" cy="3683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162" y="2607"/>
                  </a:lnTo>
                  <a:lnTo>
                    <a:pt x="21600" y="21600"/>
                  </a:lnTo>
                  <a:lnTo>
                    <a:pt x="0" y="21600"/>
                  </a:lnTo>
                </a:path>
              </a:pathLst>
            </a:custGeom>
            <a:noFill/>
            <a:ln w="88900" cap="flat">
              <a:solidFill>
                <a:schemeClr val="accent2"/>
              </a:solidFill>
              <a:prstDash val="solid"/>
              <a:miter lim="800000"/>
            </a:ln>
            <a:effectLst/>
          </p:spPr>
          <p:txBody>
            <a:bodyPr wrap="square" lIns="121881" tIns="121881" rIns="121881" bIns="121881" numCol="1" anchor="t">
              <a:noAutofit/>
            </a:bodyPr>
            <a:lstStyle/>
            <a:p>
              <a:endParaRPr sz="2400" dirty="0">
                <a:latin typeface="华文细黑" panose="02010600040101010101" charset="-122"/>
                <a:ea typeface="思源黑体 CN Bold"/>
                <a:cs typeface="+mn-ea"/>
                <a:sym typeface="华文细黑" panose="02010600040101010101" charset="-122"/>
              </a:endParaRPr>
            </a:p>
          </p:txBody>
        </p:sp>
        <p:sp>
          <p:nvSpPr>
            <p:cNvPr id="13" name="Shape 125"/>
            <p:cNvSpPr/>
            <p:nvPr/>
          </p:nvSpPr>
          <p:spPr>
            <a:xfrm>
              <a:off x="0" y="920750"/>
              <a:ext cx="1012826" cy="460377"/>
            </a:xfrm>
            <a:custGeom>
              <a:avLst/>
              <a:gdLst/>
              <a:ahLst/>
              <a:cxnLst>
                <a:cxn ang="0">
                  <a:pos x="wd2" y="hd2"/>
                </a:cxn>
                <a:cxn ang="5400000">
                  <a:pos x="wd2" y="hd2"/>
                </a:cxn>
                <a:cxn ang="10800000">
                  <a:pos x="wd2" y="hd2"/>
                </a:cxn>
                <a:cxn ang="16200000">
                  <a:pos x="wd2" y="hd2"/>
                </a:cxn>
              </a:cxnLst>
              <a:rect l="0" t="0" r="r" b="b"/>
              <a:pathLst>
                <a:path w="21600" h="21600" extrusionOk="0">
                  <a:moveTo>
                    <a:pt x="16454" y="0"/>
                  </a:moveTo>
                  <a:lnTo>
                    <a:pt x="20652" y="2681"/>
                  </a:lnTo>
                  <a:lnTo>
                    <a:pt x="21600" y="21600"/>
                  </a:lnTo>
                  <a:lnTo>
                    <a:pt x="0" y="21600"/>
                  </a:lnTo>
                  <a:lnTo>
                    <a:pt x="1016" y="2681"/>
                  </a:lnTo>
                  <a:lnTo>
                    <a:pt x="5146" y="0"/>
                  </a:lnTo>
                </a:path>
              </a:pathLst>
            </a:custGeom>
            <a:noFill/>
            <a:ln w="88900" cap="flat">
              <a:solidFill>
                <a:schemeClr val="accent2"/>
              </a:solidFill>
              <a:prstDash val="solid"/>
              <a:miter lim="800000"/>
            </a:ln>
            <a:effectLst/>
          </p:spPr>
          <p:txBody>
            <a:bodyPr wrap="square" lIns="121881" tIns="121881" rIns="121881" bIns="121881" numCol="1" anchor="t">
              <a:noAutofit/>
            </a:bodyPr>
            <a:lstStyle/>
            <a:p>
              <a:endParaRPr sz="2400" dirty="0">
                <a:latin typeface="华文细黑" panose="02010600040101010101" charset="-122"/>
                <a:ea typeface="思源黑体 CN Bold"/>
                <a:cs typeface="+mn-ea"/>
                <a:sym typeface="华文细黑" panose="02010600040101010101" charset="-122"/>
              </a:endParaRPr>
            </a:p>
          </p:txBody>
        </p:sp>
      </p:grpSp>
      <p:sp>
        <p:nvSpPr>
          <p:cNvPr id="19" name="任意多边形: 形状 18"/>
          <p:cNvSpPr/>
          <p:nvPr/>
        </p:nvSpPr>
        <p:spPr>
          <a:xfrm rot="19654988" flipH="1">
            <a:off x="11472870" y="-218892"/>
            <a:ext cx="400038" cy="1433188"/>
          </a:xfrm>
          <a:custGeom>
            <a:avLst/>
            <a:gdLst>
              <a:gd name="connsiteX0" fmla="*/ 400038 w 400038"/>
              <a:gd name="connsiteY0" fmla="*/ 0 h 1433188"/>
              <a:gd name="connsiteX1" fmla="*/ 318694 w 400038"/>
              <a:gd name="connsiteY1" fmla="*/ 51656 h 1433188"/>
              <a:gd name="connsiteX2" fmla="*/ 0 w 400038"/>
              <a:gd name="connsiteY2" fmla="*/ 1369975 h 1433188"/>
              <a:gd name="connsiteX3" fmla="*/ 40142 w 400038"/>
              <a:gd name="connsiteY3" fmla="*/ 1433188 h 1433188"/>
              <a:gd name="connsiteX4" fmla="*/ 53575 w 400038"/>
              <a:gd name="connsiteY4" fmla="*/ 1433188 h 143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38" h="1433188">
                <a:moveTo>
                  <a:pt x="400038" y="0"/>
                </a:moveTo>
                <a:lnTo>
                  <a:pt x="318694" y="51656"/>
                </a:lnTo>
                <a:lnTo>
                  <a:pt x="0" y="1369975"/>
                </a:lnTo>
                <a:lnTo>
                  <a:pt x="40142" y="1433188"/>
                </a:lnTo>
                <a:lnTo>
                  <a:pt x="53575" y="143318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12" tIns="45706" rIns="91412" bIns="45706" rtlCol="0" anchor="ctr">
            <a:noAutofit/>
          </a:bodyPr>
          <a:lstStyle/>
          <a:p>
            <a:pPr algn="ctr"/>
            <a:endParaRPr lang="zh-CN" altLang="en-US" sz="2400">
              <a:latin typeface="华文细黑" panose="02010600040101010101" charset="-122"/>
              <a:ea typeface="思源黑体 CN Bold"/>
              <a:sym typeface="华文细黑" panose="02010600040101010101" charset="-122"/>
            </a:endParaRPr>
          </a:p>
        </p:txBody>
      </p:sp>
      <p:sp>
        <p:nvSpPr>
          <p:cNvPr id="18" name="任意多边形: 形状 17"/>
          <p:cNvSpPr/>
          <p:nvPr/>
        </p:nvSpPr>
        <p:spPr>
          <a:xfrm>
            <a:off x="10795570" y="0"/>
            <a:ext cx="1032472" cy="940686"/>
          </a:xfrm>
          <a:custGeom>
            <a:avLst/>
            <a:gdLst>
              <a:gd name="connsiteX0" fmla="*/ 0 w 1032472"/>
              <a:gd name="connsiteY0" fmla="*/ 0 h 940686"/>
              <a:gd name="connsiteX1" fmla="*/ 96360 w 1032472"/>
              <a:gd name="connsiteY1" fmla="*/ 0 h 940686"/>
              <a:gd name="connsiteX2" fmla="*/ 1032472 w 1032472"/>
              <a:gd name="connsiteY2" fmla="*/ 903774 h 940686"/>
              <a:gd name="connsiteX3" fmla="*/ 974345 w 1032472"/>
              <a:gd name="connsiteY3" fmla="*/ 940686 h 940686"/>
            </a:gdLst>
            <a:ahLst/>
            <a:cxnLst>
              <a:cxn ang="0">
                <a:pos x="connsiteX0" y="connsiteY0"/>
              </a:cxn>
              <a:cxn ang="0">
                <a:pos x="connsiteX1" y="connsiteY1"/>
              </a:cxn>
              <a:cxn ang="0">
                <a:pos x="connsiteX2" y="connsiteY2"/>
              </a:cxn>
              <a:cxn ang="0">
                <a:pos x="connsiteX3" y="connsiteY3"/>
              </a:cxn>
            </a:cxnLst>
            <a:rect l="l" t="t" r="r" b="b"/>
            <a:pathLst>
              <a:path w="1032472" h="940686">
                <a:moveTo>
                  <a:pt x="0" y="0"/>
                </a:moveTo>
                <a:lnTo>
                  <a:pt x="96360" y="0"/>
                </a:lnTo>
                <a:lnTo>
                  <a:pt x="1032472" y="903774"/>
                </a:lnTo>
                <a:lnTo>
                  <a:pt x="974345" y="9406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CN Medium" panose="020B06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anim calcmode="lin" valueType="num">
                                      <p:cBhvr>
                                        <p:cTn id="18" dur="750" fill="hold"/>
                                        <p:tgtEl>
                                          <p:spTgt spid="35"/>
                                        </p:tgtEl>
                                        <p:attrNameLst>
                                          <p:attrName>ppt_x</p:attrName>
                                        </p:attrNameLst>
                                      </p:cBhvr>
                                      <p:tavLst>
                                        <p:tav tm="0">
                                          <p:val>
                                            <p:strVal val="#ppt_x"/>
                                          </p:val>
                                        </p:tav>
                                        <p:tav tm="100000">
                                          <p:val>
                                            <p:strVal val="#ppt_x"/>
                                          </p:val>
                                        </p:tav>
                                      </p:tavLst>
                                    </p:anim>
                                    <p:anim calcmode="lin" valueType="num">
                                      <p:cBhvr>
                                        <p:cTn id="19" dur="75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377"/>
          <p:cNvSpPr/>
          <p:nvPr/>
        </p:nvSpPr>
        <p:spPr>
          <a:xfrm>
            <a:off x="660073" y="406555"/>
            <a:ext cx="26200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雅安藏茶厂家介绍</a:t>
            </a:r>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4"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sp>
        <p:nvSpPr>
          <p:cNvPr id="17" name="文本框 4"/>
          <p:cNvSpPr txBox="1"/>
          <p:nvPr/>
        </p:nvSpPr>
        <p:spPr>
          <a:xfrm>
            <a:off x="476885" y="1083310"/>
            <a:ext cx="5739130" cy="5632450"/>
          </a:xfrm>
          <a:prstGeom prst="rect">
            <a:avLst/>
          </a:prstGeom>
          <a:noFill/>
        </p:spPr>
        <p:txBody>
          <a:bodyPr wrap="square" lIns="0" tIns="0" rIns="0" bIns="0" anchor="ctr" anchorCtr="0">
            <a:noAutofit/>
          </a:bodyPr>
          <a:lstStyle/>
          <a:p>
            <a:pPr algn="just" defTabSz="1218565">
              <a:lnSpc>
                <a:spcPct val="150000"/>
              </a:lnSpc>
            </a:pP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四川雅茶控股集团有限公司成立于</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2009</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年</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9</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月</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日，注册资本</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10</a:t>
            </a:r>
            <a:r>
              <a:rPr 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亿</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元（实缴资本</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9222</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万元），注册地位于四川省雅安市雨城区大兴镇。公司属国有企业（曾用名雅安市农业和水务投资有限公司）</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，股东为雅安市政府国有资产监督管理委员会（持股</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80.1%</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）和四川雅州新区发展集团有限责任公司（持股</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19.9%</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，下设</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12</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个部门，拥有</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21</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家子公司（含</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5</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家控股子公司）</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，主营业务涵盖茶叶种植、生产、销售及进出口贸易，形成种植基地</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1.79</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万余亩，签约原料基地</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7</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万余亩</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，旗下包含</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国雅</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臻雅</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等四大产品序列</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，拥有</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136</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个注册商标及</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项专利</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endPar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pic>
        <p:nvPicPr>
          <p:cNvPr id="2" name="图片 1" descr="b533d7a200a7848bc822c1a847a4e37b"/>
          <p:cNvPicPr>
            <a:picLocks noChangeAspect="1"/>
          </p:cNvPicPr>
          <p:nvPr/>
        </p:nvPicPr>
        <p:blipFill>
          <a:blip r:embed="rId1"/>
          <a:stretch>
            <a:fillRect/>
          </a:stretch>
        </p:blipFill>
        <p:spPr>
          <a:xfrm>
            <a:off x="6500495" y="0"/>
            <a:ext cx="5691505" cy="6858000"/>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377"/>
          <p:cNvSpPr/>
          <p:nvPr/>
        </p:nvSpPr>
        <p:spPr>
          <a:xfrm>
            <a:off x="660073" y="406555"/>
            <a:ext cx="26200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雅安藏茶厂家介绍</a:t>
            </a:r>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4"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sp>
        <p:nvSpPr>
          <p:cNvPr id="17" name="文本框 4"/>
          <p:cNvSpPr txBox="1"/>
          <p:nvPr/>
        </p:nvSpPr>
        <p:spPr>
          <a:xfrm>
            <a:off x="476885" y="4251325"/>
            <a:ext cx="11410315" cy="2464435"/>
          </a:xfrm>
          <a:prstGeom prst="rect">
            <a:avLst/>
          </a:prstGeom>
          <a:noFill/>
        </p:spPr>
        <p:txBody>
          <a:bodyPr wrap="square" lIns="0" tIns="0" rIns="0" bIns="0" anchor="ctr" anchorCtr="0">
            <a:noAutofit/>
          </a:bodyPr>
          <a:lstStyle/>
          <a:p>
            <a:pPr algn="just" defTabSz="1218565">
              <a:lnSpc>
                <a:spcPct val="150000"/>
              </a:lnSpc>
            </a:pP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和龙藏茶是雅安藏茶的重要代表之一，源自四川雅安，属于黑茶类，具有悠久的历史和深厚的文化底蕴。它不仅是藏族同胞日常生活中的重要饮品，也是茶马古道上汉藏文化交流的纽带</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。和龙藏茶选用高海拔优质茶菁，采用传统南路边茶制作技艺，结合现代工艺精制而成。其品质特点为色泽红褐、汤色明亮、滋味醇厚，并注重生态种植和环保生产</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。除了商品信息，和龙藏茶还承载着丰富的文化内涵。近年来，和龙茶业积极参与文化活动，如设立</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史志阅读空间</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，将地方历史与茶文化相结合，进一步弘扬了南路边茶传统</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。企业通过创新产品（如袋泡茶、花香藏茶等）拓展市场，并致力于乡村振兴，带动茶农增收</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a:t>
            </a:r>
            <a:endPar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pic>
        <p:nvPicPr>
          <p:cNvPr id="2" name="图片 1" descr="48f02f2af4e75f266215d6aa1bad5fb9"/>
          <p:cNvPicPr>
            <a:picLocks noChangeAspect="1"/>
          </p:cNvPicPr>
          <p:nvPr/>
        </p:nvPicPr>
        <p:blipFill>
          <a:blip r:embed="rId1"/>
          <a:stretch>
            <a:fillRect/>
          </a:stretch>
        </p:blipFill>
        <p:spPr>
          <a:xfrm>
            <a:off x="476250" y="965835"/>
            <a:ext cx="11410950" cy="3054350"/>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377"/>
          <p:cNvSpPr/>
          <p:nvPr/>
        </p:nvSpPr>
        <p:spPr>
          <a:xfrm>
            <a:off x="660073" y="406555"/>
            <a:ext cx="20104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中外茶艺交流</a:t>
            </a:r>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4"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pic>
        <p:nvPicPr>
          <p:cNvPr id="2" name="图片 1"/>
          <p:cNvPicPr/>
          <p:nvPr/>
        </p:nvPicPr>
        <p:blipFill>
          <a:blip r:embed="rId1"/>
          <a:stretch>
            <a:fillRect/>
          </a:stretch>
        </p:blipFill>
        <p:spPr>
          <a:xfrm>
            <a:off x="606425" y="1275080"/>
            <a:ext cx="11019155" cy="4740275"/>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77"/>
          <p:cNvSpPr/>
          <p:nvPr/>
        </p:nvSpPr>
        <p:spPr>
          <a:xfrm>
            <a:off x="660073" y="406555"/>
            <a:ext cx="14008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荣誉展示</a:t>
            </a:r>
            <a:endParaRPr lang="zh-CN" altLang="en-US" sz="2400" dirty="0">
              <a:solidFill>
                <a:srgbClr val="000000"/>
              </a:solidFill>
              <a:latin typeface="华文细黑" panose="02010600040101010101" charset="-122"/>
              <a:ea typeface="思源黑体 CN Bold"/>
              <a:cs typeface="+mn-ea"/>
              <a:sym typeface="华文细黑" panose="02010600040101010101" charset="-122"/>
            </a:endParaRPr>
          </a:p>
        </p:txBody>
      </p:sp>
      <p:sp>
        <p:nvSpPr>
          <p:cNvPr id="23"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pic>
        <p:nvPicPr>
          <p:cNvPr id="2" name="图片 1" descr="83a738310c39231a0ebd9731107db9d8"/>
          <p:cNvPicPr>
            <a:picLocks noChangeAspect="1"/>
          </p:cNvPicPr>
          <p:nvPr/>
        </p:nvPicPr>
        <p:blipFill>
          <a:blip r:embed="rId1"/>
          <a:stretch>
            <a:fillRect/>
          </a:stretch>
        </p:blipFill>
        <p:spPr>
          <a:xfrm>
            <a:off x="0" y="1244600"/>
            <a:ext cx="3860165" cy="2343785"/>
          </a:xfrm>
          <a:prstGeom prst="rect">
            <a:avLst/>
          </a:prstGeom>
        </p:spPr>
      </p:pic>
      <p:pic>
        <p:nvPicPr>
          <p:cNvPr id="3" name="图片 2" descr="3585c1e0a6b37001375a2d0ec8588b7c"/>
          <p:cNvPicPr>
            <a:picLocks noChangeAspect="1"/>
          </p:cNvPicPr>
          <p:nvPr/>
        </p:nvPicPr>
        <p:blipFill>
          <a:blip r:embed="rId2"/>
          <a:stretch>
            <a:fillRect/>
          </a:stretch>
        </p:blipFill>
        <p:spPr>
          <a:xfrm>
            <a:off x="3935095" y="1244600"/>
            <a:ext cx="3999865" cy="2343785"/>
          </a:xfrm>
          <a:prstGeom prst="rect">
            <a:avLst/>
          </a:prstGeom>
        </p:spPr>
      </p:pic>
      <p:pic>
        <p:nvPicPr>
          <p:cNvPr id="5" name="图片 4" descr="3a118c4f930aa27652d3434e384e2ba3"/>
          <p:cNvPicPr>
            <a:picLocks noChangeAspect="1"/>
          </p:cNvPicPr>
          <p:nvPr/>
        </p:nvPicPr>
        <p:blipFill>
          <a:blip r:embed="rId3"/>
          <a:stretch>
            <a:fillRect/>
          </a:stretch>
        </p:blipFill>
        <p:spPr>
          <a:xfrm>
            <a:off x="8009890" y="1244600"/>
            <a:ext cx="4180840" cy="2343785"/>
          </a:xfrm>
          <a:prstGeom prst="rect">
            <a:avLst/>
          </a:prstGeom>
        </p:spPr>
      </p:pic>
      <p:pic>
        <p:nvPicPr>
          <p:cNvPr id="6" name="图片 5" descr="3ffbd59cd0bb5b9ad9eec493274ca04a"/>
          <p:cNvPicPr>
            <a:picLocks noChangeAspect="1"/>
          </p:cNvPicPr>
          <p:nvPr/>
        </p:nvPicPr>
        <p:blipFill>
          <a:blip r:embed="rId4"/>
          <a:stretch>
            <a:fillRect/>
          </a:stretch>
        </p:blipFill>
        <p:spPr>
          <a:xfrm>
            <a:off x="0" y="3665220"/>
            <a:ext cx="3860165" cy="3192780"/>
          </a:xfrm>
          <a:prstGeom prst="rect">
            <a:avLst/>
          </a:prstGeom>
        </p:spPr>
      </p:pic>
      <p:pic>
        <p:nvPicPr>
          <p:cNvPr id="7" name="图片 6" descr="0bb8b4e37c4d6ada63905f907b3e7452"/>
          <p:cNvPicPr>
            <a:picLocks noChangeAspect="1"/>
          </p:cNvPicPr>
          <p:nvPr/>
        </p:nvPicPr>
        <p:blipFill>
          <a:blip r:embed="rId5"/>
          <a:stretch>
            <a:fillRect/>
          </a:stretch>
        </p:blipFill>
        <p:spPr>
          <a:xfrm>
            <a:off x="3935095" y="3665220"/>
            <a:ext cx="3999230" cy="3192145"/>
          </a:xfrm>
          <a:prstGeom prst="rect">
            <a:avLst/>
          </a:prstGeom>
        </p:spPr>
      </p:pic>
      <p:pic>
        <p:nvPicPr>
          <p:cNvPr id="8" name="图片 7" descr="392f544f4bd1c99e7ee2cf48cf0d48d0"/>
          <p:cNvPicPr>
            <a:picLocks noChangeAspect="1"/>
          </p:cNvPicPr>
          <p:nvPr/>
        </p:nvPicPr>
        <p:blipFill>
          <a:blip r:embed="rId6"/>
          <a:stretch>
            <a:fillRect/>
          </a:stretch>
        </p:blipFill>
        <p:spPr>
          <a:xfrm>
            <a:off x="8009255" y="3665220"/>
            <a:ext cx="4181475" cy="3192145"/>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hape 317"/>
          <p:cNvSpPr/>
          <p:nvPr/>
        </p:nvSpPr>
        <p:spPr>
          <a:xfrm>
            <a:off x="675450" y="409742"/>
            <a:ext cx="20104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部分产品展示</a:t>
            </a:r>
            <a:endParaRPr lang="zh-CN" altLang="en-US" sz="2400" dirty="0">
              <a:solidFill>
                <a:srgbClr val="000000"/>
              </a:solidFill>
              <a:latin typeface="华文细黑" panose="02010600040101010101" charset="-122"/>
              <a:ea typeface="思源黑体 CN Bold"/>
              <a:cs typeface="+mn-ea"/>
              <a:sym typeface="华文细黑" panose="02010600040101010101" charset="-122"/>
            </a:endParaRPr>
          </a:p>
        </p:txBody>
      </p:sp>
      <p:sp>
        <p:nvSpPr>
          <p:cNvPr id="30"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pic>
        <p:nvPicPr>
          <p:cNvPr id="2" name="图片 1" descr="3cf76718722a4785865e3a729407f520"/>
          <p:cNvPicPr>
            <a:picLocks noChangeAspect="1"/>
          </p:cNvPicPr>
          <p:nvPr/>
        </p:nvPicPr>
        <p:blipFill>
          <a:blip r:embed="rId1"/>
          <a:stretch>
            <a:fillRect/>
          </a:stretch>
        </p:blipFill>
        <p:spPr>
          <a:xfrm>
            <a:off x="606425" y="890905"/>
            <a:ext cx="2435225" cy="1751965"/>
          </a:xfrm>
          <a:prstGeom prst="rect">
            <a:avLst/>
          </a:prstGeom>
        </p:spPr>
      </p:pic>
      <p:pic>
        <p:nvPicPr>
          <p:cNvPr id="3" name="图片 2" descr="1f4deb1471b429d8e3854af44b1ff2d0"/>
          <p:cNvPicPr>
            <a:picLocks noChangeAspect="1"/>
          </p:cNvPicPr>
          <p:nvPr/>
        </p:nvPicPr>
        <p:blipFill>
          <a:blip r:embed="rId2"/>
          <a:stretch>
            <a:fillRect/>
          </a:stretch>
        </p:blipFill>
        <p:spPr>
          <a:xfrm>
            <a:off x="3160395" y="890270"/>
            <a:ext cx="2642235" cy="1753235"/>
          </a:xfrm>
          <a:prstGeom prst="rect">
            <a:avLst/>
          </a:prstGeom>
        </p:spPr>
      </p:pic>
      <p:pic>
        <p:nvPicPr>
          <p:cNvPr id="4" name="图片 3" descr="c8abafa30aca11393cb1daf6ea8896f1"/>
          <p:cNvPicPr>
            <a:picLocks noChangeAspect="1"/>
          </p:cNvPicPr>
          <p:nvPr/>
        </p:nvPicPr>
        <p:blipFill>
          <a:blip r:embed="rId3"/>
          <a:stretch>
            <a:fillRect/>
          </a:stretch>
        </p:blipFill>
        <p:spPr>
          <a:xfrm>
            <a:off x="5921375" y="890905"/>
            <a:ext cx="2652395" cy="1752600"/>
          </a:xfrm>
          <a:prstGeom prst="rect">
            <a:avLst/>
          </a:prstGeom>
        </p:spPr>
      </p:pic>
      <p:pic>
        <p:nvPicPr>
          <p:cNvPr id="5" name="图片 4" descr="0f13e745200e73ec5e336668a2edd32b"/>
          <p:cNvPicPr>
            <a:picLocks noChangeAspect="1"/>
          </p:cNvPicPr>
          <p:nvPr/>
        </p:nvPicPr>
        <p:blipFill>
          <a:blip r:embed="rId4"/>
          <a:stretch>
            <a:fillRect/>
          </a:stretch>
        </p:blipFill>
        <p:spPr>
          <a:xfrm>
            <a:off x="8724900" y="890905"/>
            <a:ext cx="2740660" cy="1752600"/>
          </a:xfrm>
          <a:prstGeom prst="rect">
            <a:avLst/>
          </a:prstGeom>
        </p:spPr>
      </p:pic>
      <p:pic>
        <p:nvPicPr>
          <p:cNvPr id="6" name="图片 5" descr="7fb70bb495ceb9697a81d97d32093aed"/>
          <p:cNvPicPr>
            <a:picLocks noChangeAspect="1"/>
          </p:cNvPicPr>
          <p:nvPr/>
        </p:nvPicPr>
        <p:blipFill>
          <a:blip r:embed="rId5"/>
          <a:stretch>
            <a:fillRect/>
          </a:stretch>
        </p:blipFill>
        <p:spPr>
          <a:xfrm>
            <a:off x="606425" y="2678430"/>
            <a:ext cx="2434590" cy="1848485"/>
          </a:xfrm>
          <a:prstGeom prst="rect">
            <a:avLst/>
          </a:prstGeom>
        </p:spPr>
      </p:pic>
      <p:pic>
        <p:nvPicPr>
          <p:cNvPr id="7" name="图片 6" descr="c49f8d1fb9fbcc565c210e60b9c1625c"/>
          <p:cNvPicPr>
            <a:picLocks noChangeAspect="1"/>
          </p:cNvPicPr>
          <p:nvPr/>
        </p:nvPicPr>
        <p:blipFill>
          <a:blip r:embed="rId6"/>
          <a:stretch>
            <a:fillRect/>
          </a:stretch>
        </p:blipFill>
        <p:spPr>
          <a:xfrm>
            <a:off x="3159760" y="2678430"/>
            <a:ext cx="2642235" cy="1848485"/>
          </a:xfrm>
          <a:prstGeom prst="rect">
            <a:avLst/>
          </a:prstGeom>
        </p:spPr>
      </p:pic>
      <p:pic>
        <p:nvPicPr>
          <p:cNvPr id="8" name="图片 7" descr="8f7e883e4a1446c257ddeb7906a2262d"/>
          <p:cNvPicPr>
            <a:picLocks noChangeAspect="1"/>
          </p:cNvPicPr>
          <p:nvPr/>
        </p:nvPicPr>
        <p:blipFill>
          <a:blip r:embed="rId7"/>
          <a:stretch>
            <a:fillRect/>
          </a:stretch>
        </p:blipFill>
        <p:spPr>
          <a:xfrm>
            <a:off x="5921375" y="2689225"/>
            <a:ext cx="2652395" cy="1837690"/>
          </a:xfrm>
          <a:prstGeom prst="rect">
            <a:avLst/>
          </a:prstGeom>
        </p:spPr>
      </p:pic>
      <p:pic>
        <p:nvPicPr>
          <p:cNvPr id="9" name="图片 8" descr="b82a444a863917b47be981733847db26"/>
          <p:cNvPicPr>
            <a:picLocks noChangeAspect="1"/>
          </p:cNvPicPr>
          <p:nvPr/>
        </p:nvPicPr>
        <p:blipFill>
          <a:blip r:embed="rId8"/>
          <a:stretch>
            <a:fillRect/>
          </a:stretch>
        </p:blipFill>
        <p:spPr>
          <a:xfrm>
            <a:off x="8716010" y="2678430"/>
            <a:ext cx="2749550" cy="1848485"/>
          </a:xfrm>
          <a:prstGeom prst="rect">
            <a:avLst/>
          </a:prstGeom>
        </p:spPr>
      </p:pic>
      <p:pic>
        <p:nvPicPr>
          <p:cNvPr id="10" name="图片 9" descr="baccf6612d0e6553723a8eea26315f4b"/>
          <p:cNvPicPr>
            <a:picLocks noChangeAspect="1"/>
          </p:cNvPicPr>
          <p:nvPr/>
        </p:nvPicPr>
        <p:blipFill>
          <a:blip r:embed="rId9"/>
          <a:stretch>
            <a:fillRect/>
          </a:stretch>
        </p:blipFill>
        <p:spPr>
          <a:xfrm>
            <a:off x="606425" y="4562475"/>
            <a:ext cx="2434590" cy="2292350"/>
          </a:xfrm>
          <a:prstGeom prst="rect">
            <a:avLst/>
          </a:prstGeom>
        </p:spPr>
      </p:pic>
      <p:pic>
        <p:nvPicPr>
          <p:cNvPr id="11" name="图片 10" descr="d4e8ffd858a20e0cb944a65c0ce920e6"/>
          <p:cNvPicPr>
            <a:picLocks noChangeAspect="1"/>
          </p:cNvPicPr>
          <p:nvPr/>
        </p:nvPicPr>
        <p:blipFill>
          <a:blip r:embed="rId10"/>
          <a:stretch>
            <a:fillRect/>
          </a:stretch>
        </p:blipFill>
        <p:spPr>
          <a:xfrm>
            <a:off x="3159125" y="4561840"/>
            <a:ext cx="2642870" cy="2305685"/>
          </a:xfrm>
          <a:prstGeom prst="rect">
            <a:avLst/>
          </a:prstGeom>
        </p:spPr>
      </p:pic>
      <p:pic>
        <p:nvPicPr>
          <p:cNvPr id="12" name="图片 11" descr="992d185d22ea643907ed09f74a7be077"/>
          <p:cNvPicPr>
            <a:picLocks noChangeAspect="1"/>
          </p:cNvPicPr>
          <p:nvPr/>
        </p:nvPicPr>
        <p:blipFill>
          <a:blip r:embed="rId11"/>
          <a:stretch>
            <a:fillRect/>
          </a:stretch>
        </p:blipFill>
        <p:spPr>
          <a:xfrm>
            <a:off x="5920105" y="4561840"/>
            <a:ext cx="2652395" cy="2294255"/>
          </a:xfrm>
          <a:prstGeom prst="rect">
            <a:avLst/>
          </a:prstGeom>
        </p:spPr>
      </p:pic>
      <p:pic>
        <p:nvPicPr>
          <p:cNvPr id="13" name="图片 12" descr="1c51143149b6ef27b368ac3bbc7c6ec2"/>
          <p:cNvPicPr>
            <a:picLocks noChangeAspect="1"/>
          </p:cNvPicPr>
          <p:nvPr/>
        </p:nvPicPr>
        <p:blipFill>
          <a:blip r:embed="rId12"/>
          <a:stretch>
            <a:fillRect/>
          </a:stretch>
        </p:blipFill>
        <p:spPr>
          <a:xfrm>
            <a:off x="8711565" y="4572635"/>
            <a:ext cx="2753995" cy="2282825"/>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1411828" y="-1569"/>
            <a:ext cx="6971855" cy="6889106"/>
            <a:chOff x="3913495" y="-7977"/>
            <a:chExt cx="5230505" cy="5168424"/>
          </a:xfrm>
          <a:gradFill>
            <a:gsLst>
              <a:gs pos="31000">
                <a:schemeClr val="accent6"/>
              </a:gs>
              <a:gs pos="100000">
                <a:schemeClr val="accent2"/>
              </a:gs>
            </a:gsLst>
            <a:lin ang="10800000" scaled="1"/>
          </a:gradFill>
        </p:grpSpPr>
        <p:sp>
          <p:nvSpPr>
            <p:cNvPr id="15" name="任意多边形: 形状 24"/>
            <p:cNvSpPr/>
            <p:nvPr/>
          </p:nvSpPr>
          <p:spPr>
            <a:xfrm flipH="1">
              <a:off x="3913495" y="-7977"/>
              <a:ext cx="5230505" cy="5168424"/>
            </a:xfrm>
            <a:custGeom>
              <a:avLst/>
              <a:gdLst>
                <a:gd name="connsiteX0" fmla="*/ 0 w 6974006"/>
                <a:gd name="connsiteY0" fmla="*/ 188054 h 6889105"/>
                <a:gd name="connsiteX1" fmla="*/ 6974006 w 6974006"/>
                <a:gd name="connsiteY1" fmla="*/ 6889105 h 6889105"/>
                <a:gd name="connsiteX2" fmla="*/ 0 w 6974006"/>
                <a:gd name="connsiteY2" fmla="*/ 6889105 h 6889105"/>
                <a:gd name="connsiteX3" fmla="*/ 1207509 w 6974006"/>
                <a:gd name="connsiteY3" fmla="*/ 4809 h 6889105"/>
                <a:gd name="connsiteX4" fmla="*/ 1676012 w 6974006"/>
                <a:gd name="connsiteY4" fmla="*/ 4809 h 6889105"/>
                <a:gd name="connsiteX5" fmla="*/ 4716254 w 6974006"/>
                <a:gd name="connsiteY5" fmla="*/ 2937599 h 6889105"/>
                <a:gd name="connsiteX6" fmla="*/ 4716254 w 6974006"/>
                <a:gd name="connsiteY6" fmla="*/ 3184373 h 6889105"/>
                <a:gd name="connsiteX7" fmla="*/ 4716254 w 6974006"/>
                <a:gd name="connsiteY7" fmla="*/ 3389544 h 6889105"/>
                <a:gd name="connsiteX8" fmla="*/ 4716254 w 6974006"/>
                <a:gd name="connsiteY8" fmla="*/ 3673449 h 6889105"/>
                <a:gd name="connsiteX9" fmla="*/ 919239 w 6974006"/>
                <a:gd name="connsiteY9" fmla="*/ 10632 h 6889105"/>
                <a:gd name="connsiteX10" fmla="*/ 1213545 w 6974006"/>
                <a:gd name="connsiteY10" fmla="*/ 10632 h 6889105"/>
                <a:gd name="connsiteX11" fmla="*/ 21266 w 6974006"/>
                <a:gd name="connsiteY11" fmla="*/ 0 h 6889105"/>
                <a:gd name="connsiteX12" fmla="*/ 704145 w 6974006"/>
                <a:gd name="connsiteY12" fmla="*/ 0 h 6889105"/>
                <a:gd name="connsiteX13" fmla="*/ 5135527 w 6974006"/>
                <a:gd name="connsiteY13" fmla="*/ 4274763 h 6889105"/>
                <a:gd name="connsiteX14" fmla="*/ 5135527 w 6974006"/>
                <a:gd name="connsiteY14" fmla="*/ 4933507 h 688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74006" h="6889105">
                  <a:moveTo>
                    <a:pt x="0" y="188054"/>
                  </a:moveTo>
                  <a:lnTo>
                    <a:pt x="6974006" y="6889105"/>
                  </a:lnTo>
                  <a:lnTo>
                    <a:pt x="0" y="6889105"/>
                  </a:lnTo>
                  <a:close/>
                  <a:moveTo>
                    <a:pt x="1207509" y="4809"/>
                  </a:moveTo>
                  <a:lnTo>
                    <a:pt x="1676012" y="4809"/>
                  </a:lnTo>
                  <a:lnTo>
                    <a:pt x="4716254" y="2937599"/>
                  </a:lnTo>
                  <a:lnTo>
                    <a:pt x="4716254" y="3184373"/>
                  </a:lnTo>
                  <a:lnTo>
                    <a:pt x="4716254" y="3389544"/>
                  </a:lnTo>
                  <a:lnTo>
                    <a:pt x="4716254" y="3673449"/>
                  </a:lnTo>
                  <a:lnTo>
                    <a:pt x="919239" y="10632"/>
                  </a:lnTo>
                  <a:lnTo>
                    <a:pt x="1213545" y="10632"/>
                  </a:lnTo>
                  <a:close/>
                  <a:moveTo>
                    <a:pt x="21266" y="0"/>
                  </a:moveTo>
                  <a:lnTo>
                    <a:pt x="704145" y="0"/>
                  </a:lnTo>
                  <a:lnTo>
                    <a:pt x="5135527" y="4274763"/>
                  </a:lnTo>
                  <a:lnTo>
                    <a:pt x="5135527" y="493350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endParaRPr lang="zh-CN" altLang="en-US" sz="2400">
                <a:solidFill>
                  <a:srgbClr val="FFFFFF"/>
                </a:solidFill>
                <a:latin typeface="华文细黑" panose="02010600040101010101" charset="-122"/>
                <a:ea typeface="思源黑体 CN Bold"/>
                <a:sym typeface="华文细黑" panose="02010600040101010101" charset="-122"/>
              </a:endParaRPr>
            </a:p>
          </p:txBody>
        </p:sp>
        <p:sp>
          <p:nvSpPr>
            <p:cNvPr id="16" name="等腰三角形 15"/>
            <p:cNvSpPr/>
            <p:nvPr/>
          </p:nvSpPr>
          <p:spPr>
            <a:xfrm flipH="1" flipV="1">
              <a:off x="5654657" y="-7977"/>
              <a:ext cx="2033421" cy="9671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endParaRPr lang="zh-CN" altLang="en-US" sz="2400">
                <a:solidFill>
                  <a:srgbClr val="FFFFFF"/>
                </a:solidFill>
                <a:latin typeface="华文细黑" panose="02010600040101010101" charset="-122"/>
                <a:ea typeface="思源黑体 CN Bold"/>
                <a:sym typeface="华文细黑" panose="02010600040101010101" charset="-122"/>
              </a:endParaRPr>
            </a:p>
          </p:txBody>
        </p:sp>
      </p:grpSp>
      <p:sp>
        <p:nvSpPr>
          <p:cNvPr id="31" name="矩形 30"/>
          <p:cNvSpPr/>
          <p:nvPr/>
        </p:nvSpPr>
        <p:spPr>
          <a:xfrm>
            <a:off x="6723141" y="3599562"/>
            <a:ext cx="4463118" cy="430530"/>
          </a:xfrm>
          <a:prstGeom prst="rect">
            <a:avLst/>
          </a:prstGeom>
        </p:spPr>
        <p:txBody>
          <a:bodyPr wrap="square">
            <a:spAutoFit/>
          </a:bodyPr>
          <a:lstStyle/>
          <a:p>
            <a:pPr defTabSz="1218565">
              <a:lnSpc>
                <a:spcPct val="150000"/>
              </a:lnSpc>
            </a:pPr>
            <a:r>
              <a:rPr lang="en-US" altLang="zh-CN" sz="1465" dirty="0">
                <a:solidFill>
                  <a:schemeClr val="tx1">
                    <a:lumMod val="75000"/>
                    <a:lumOff val="25000"/>
                  </a:schemeClr>
                </a:solidFill>
                <a:latin typeface="华文细黑" panose="02010600040101010101" charset="-122"/>
                <a:ea typeface="思源黑体 CN Bold"/>
                <a:sym typeface="华文细黑" panose="02010600040101010101" charset="-122"/>
              </a:rPr>
              <a:t>Exchange Style. </a:t>
            </a:r>
            <a:endParaRPr lang="en-US" altLang="zh-CN" sz="1465" dirty="0">
              <a:solidFill>
                <a:schemeClr val="tx1">
                  <a:lumMod val="75000"/>
                  <a:lumOff val="25000"/>
                </a:schemeClr>
              </a:solidFill>
              <a:latin typeface="华文细黑" panose="02010600040101010101" charset="-122"/>
              <a:ea typeface="思源黑体 CN Bold"/>
              <a:sym typeface="华文细黑" panose="02010600040101010101" charset="-122"/>
            </a:endParaRPr>
          </a:p>
        </p:txBody>
      </p:sp>
      <p:sp>
        <p:nvSpPr>
          <p:cNvPr id="35" name="Rectangle 44"/>
          <p:cNvSpPr/>
          <p:nvPr/>
        </p:nvSpPr>
        <p:spPr>
          <a:xfrm>
            <a:off x="6671887" y="2757132"/>
            <a:ext cx="4514373" cy="945515"/>
          </a:xfrm>
          <a:prstGeom prst="rect">
            <a:avLst/>
          </a:prstGeom>
          <a:noFill/>
          <a:ln>
            <a:noFill/>
          </a:ln>
        </p:spPr>
        <p:txBody>
          <a:bodyPr wrap="square">
            <a:spAutoFit/>
          </a:bodyPr>
          <a:lstStyle/>
          <a:p>
            <a:pPr defTabSz="1218565">
              <a:lnSpc>
                <a:spcPct val="130000"/>
              </a:lnSpc>
            </a:pPr>
            <a:r>
              <a:rPr lang="zh-CN" altLang="en-US" sz="4265" b="1" spc="400" dirty="0">
                <a:solidFill>
                  <a:srgbClr val="000000"/>
                </a:solidFill>
                <a:latin typeface="华文细黑" panose="02010600040101010101" charset="-122"/>
                <a:ea typeface="思源黑体 CN Bold"/>
                <a:sym typeface="华文细黑" panose="02010600040101010101" charset="-122"/>
              </a:rPr>
              <a:t>交易所风采</a:t>
            </a:r>
            <a:endParaRPr lang="zh-CN" altLang="en-US" sz="4265" b="1" spc="400" dirty="0">
              <a:solidFill>
                <a:srgbClr val="000000"/>
              </a:solidFill>
              <a:latin typeface="华文细黑" panose="02010600040101010101" charset="-122"/>
              <a:ea typeface="思源黑体 CN Bold"/>
              <a:sym typeface="华文细黑" panose="02010600040101010101" charset="-122"/>
            </a:endParaRPr>
          </a:p>
        </p:txBody>
      </p:sp>
      <p:sp>
        <p:nvSpPr>
          <p:cNvPr id="14" name="平行四边形 13"/>
          <p:cNvSpPr/>
          <p:nvPr/>
        </p:nvSpPr>
        <p:spPr>
          <a:xfrm rot="19654988" flipH="1">
            <a:off x="9744414" y="-2605339"/>
            <a:ext cx="1063576" cy="4114795"/>
          </a:xfrm>
          <a:prstGeom prst="parallelogram">
            <a:avLst>
              <a:gd name="adj" fmla="val 935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endParaRPr lang="zh-CN" altLang="en-US" sz="2400">
              <a:solidFill>
                <a:srgbClr val="FFFFFF"/>
              </a:solidFill>
              <a:latin typeface="华文细黑" panose="02010600040101010101" charset="-122"/>
              <a:ea typeface="思源黑体 CN Bold"/>
              <a:sym typeface="华文细黑" panose="02010600040101010101" charset="-122"/>
            </a:endParaRPr>
          </a:p>
        </p:txBody>
      </p:sp>
      <p:sp>
        <p:nvSpPr>
          <p:cNvPr id="17" name="平行四边形 16"/>
          <p:cNvSpPr/>
          <p:nvPr/>
        </p:nvSpPr>
        <p:spPr>
          <a:xfrm rot="19654988" flipH="1">
            <a:off x="10155159" y="-2521900"/>
            <a:ext cx="1063576" cy="4114795"/>
          </a:xfrm>
          <a:prstGeom prst="parallelogram">
            <a:avLst>
              <a:gd name="adj" fmla="val 9352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endParaRPr lang="zh-CN" altLang="en-US" sz="2400">
              <a:solidFill>
                <a:srgbClr val="FFFFFF"/>
              </a:solidFill>
              <a:latin typeface="华文细黑" panose="02010600040101010101" charset="-122"/>
              <a:ea typeface="思源黑体 CN Bold"/>
              <a:sym typeface="华文细黑" panose="02010600040101010101" charset="-122"/>
            </a:endParaRPr>
          </a:p>
        </p:txBody>
      </p:sp>
      <p:grpSp>
        <p:nvGrpSpPr>
          <p:cNvPr id="18" name="Group 211"/>
          <p:cNvGrpSpPr/>
          <p:nvPr/>
        </p:nvGrpSpPr>
        <p:grpSpPr>
          <a:xfrm>
            <a:off x="5121330" y="2901104"/>
            <a:ext cx="1358595" cy="1359013"/>
            <a:chOff x="0" y="0"/>
            <a:chExt cx="1656501" cy="1656497"/>
          </a:xfrm>
        </p:grpSpPr>
        <p:sp>
          <p:nvSpPr>
            <p:cNvPr id="19" name="Shape 208"/>
            <p:cNvSpPr/>
            <p:nvPr/>
          </p:nvSpPr>
          <p:spPr>
            <a:xfrm>
              <a:off x="0" y="0"/>
              <a:ext cx="1319849" cy="1319849"/>
            </a:xfrm>
            <a:prstGeom prst="ellipse">
              <a:avLst/>
            </a:prstGeom>
            <a:noFill/>
            <a:ln w="50800" cap="flat">
              <a:solidFill>
                <a:schemeClr val="accent2">
                  <a:alpha val="93000"/>
                </a:schemeClr>
              </a:solidFill>
              <a:prstDash val="solid"/>
              <a:miter lim="800000"/>
            </a:ln>
            <a:effectLst/>
          </p:spPr>
          <p:txBody>
            <a:bodyPr wrap="square" lIns="60941" tIns="60941" rIns="60941" bIns="60941" numCol="1" anchor="t">
              <a:noAutofit/>
            </a:bodyPr>
            <a:lstStyle/>
            <a:p>
              <a:pPr defTabSz="1218565"/>
              <a:endParaRPr sz="935" dirty="0">
                <a:solidFill>
                  <a:srgbClr val="000000"/>
                </a:solidFill>
                <a:latin typeface="华文细黑" panose="02010600040101010101" charset="-122"/>
                <a:ea typeface="思源黑体 CN Bold"/>
                <a:sym typeface="华文细黑" panose="02010600040101010101" charset="-122"/>
              </a:endParaRPr>
            </a:p>
          </p:txBody>
        </p:sp>
        <p:sp>
          <p:nvSpPr>
            <p:cNvPr id="20" name="Shape 209"/>
            <p:cNvSpPr/>
            <p:nvPr/>
          </p:nvSpPr>
          <p:spPr>
            <a:xfrm>
              <a:off x="1154869" y="1154865"/>
              <a:ext cx="501633" cy="501633"/>
            </a:xfrm>
            <a:custGeom>
              <a:avLst/>
              <a:gdLst/>
              <a:ahLst/>
              <a:cxnLst>
                <a:cxn ang="0">
                  <a:pos x="wd2" y="hd2"/>
                </a:cxn>
                <a:cxn ang="5400000">
                  <a:pos x="wd2" y="hd2"/>
                </a:cxn>
                <a:cxn ang="10800000">
                  <a:pos x="wd2" y="hd2"/>
                </a:cxn>
                <a:cxn ang="16200000">
                  <a:pos x="wd2" y="hd2"/>
                </a:cxn>
              </a:cxnLst>
              <a:rect l="0" t="0" r="r" b="b"/>
              <a:pathLst>
                <a:path w="21162" h="21162" extrusionOk="0">
                  <a:moveTo>
                    <a:pt x="0" y="7005"/>
                  </a:moveTo>
                  <a:cubicBezTo>
                    <a:pt x="12843" y="19849"/>
                    <a:pt x="12843" y="19849"/>
                    <a:pt x="12843" y="19849"/>
                  </a:cubicBezTo>
                  <a:cubicBezTo>
                    <a:pt x="14595" y="21600"/>
                    <a:pt x="18097" y="21600"/>
                    <a:pt x="19849" y="19849"/>
                  </a:cubicBezTo>
                  <a:cubicBezTo>
                    <a:pt x="21600" y="18097"/>
                    <a:pt x="21600" y="14595"/>
                    <a:pt x="19849" y="12843"/>
                  </a:cubicBezTo>
                  <a:cubicBezTo>
                    <a:pt x="7005" y="0"/>
                    <a:pt x="7005" y="0"/>
                    <a:pt x="7005" y="0"/>
                  </a:cubicBezTo>
                </a:path>
              </a:pathLst>
            </a:custGeom>
            <a:noFill/>
            <a:ln w="50800" cap="flat">
              <a:solidFill>
                <a:schemeClr val="accent2">
                  <a:alpha val="93000"/>
                </a:schemeClr>
              </a:solidFill>
              <a:prstDash val="solid"/>
              <a:miter lim="800000"/>
            </a:ln>
            <a:effectLst/>
          </p:spPr>
          <p:txBody>
            <a:bodyPr wrap="square" lIns="60941" tIns="60941" rIns="60941" bIns="60941" numCol="1" anchor="t">
              <a:noAutofit/>
            </a:bodyPr>
            <a:lstStyle/>
            <a:p>
              <a:pPr defTabSz="1218565"/>
              <a:endParaRPr sz="935" dirty="0">
                <a:solidFill>
                  <a:srgbClr val="000000"/>
                </a:solidFill>
                <a:latin typeface="华文细黑" panose="02010600040101010101" charset="-122"/>
                <a:ea typeface="思源黑体 CN Bold"/>
                <a:sym typeface="华文细黑" panose="02010600040101010101" charset="-122"/>
              </a:endParaRPr>
            </a:p>
          </p:txBody>
        </p:sp>
        <p:sp>
          <p:nvSpPr>
            <p:cNvPr id="21" name="Shape 210"/>
            <p:cNvSpPr/>
            <p:nvPr/>
          </p:nvSpPr>
          <p:spPr>
            <a:xfrm>
              <a:off x="271652" y="386852"/>
              <a:ext cx="115204" cy="551836"/>
            </a:xfrm>
            <a:custGeom>
              <a:avLst/>
              <a:gdLst/>
              <a:ahLst/>
              <a:cxnLst>
                <a:cxn ang="0">
                  <a:pos x="wd2" y="hd2"/>
                </a:cxn>
                <a:cxn ang="5400000">
                  <a:pos x="wd2" y="hd2"/>
                </a:cxn>
                <a:cxn ang="10800000">
                  <a:pos x="wd2" y="hd2"/>
                </a:cxn>
                <a:cxn ang="16200000">
                  <a:pos x="wd2" y="hd2"/>
                </a:cxn>
              </a:cxnLst>
              <a:rect l="0" t="0" r="r" b="b"/>
              <a:pathLst>
                <a:path w="16200" h="21600" extrusionOk="0">
                  <a:moveTo>
                    <a:pt x="16200" y="21600"/>
                  </a:moveTo>
                  <a:cubicBezTo>
                    <a:pt x="-5400" y="15660"/>
                    <a:pt x="-5400" y="5940"/>
                    <a:pt x="16200" y="0"/>
                  </a:cubicBezTo>
                </a:path>
              </a:pathLst>
            </a:custGeom>
            <a:noFill/>
            <a:ln w="50800" cap="flat">
              <a:solidFill>
                <a:schemeClr val="accent2">
                  <a:alpha val="93000"/>
                </a:schemeClr>
              </a:solidFill>
              <a:prstDash val="solid"/>
              <a:miter lim="800000"/>
            </a:ln>
            <a:effectLst/>
          </p:spPr>
          <p:txBody>
            <a:bodyPr wrap="square" lIns="60941" tIns="60941" rIns="60941" bIns="60941" numCol="1" anchor="t">
              <a:noAutofit/>
            </a:bodyPr>
            <a:lstStyle/>
            <a:p>
              <a:pPr defTabSz="1218565"/>
              <a:endParaRPr sz="935" dirty="0">
                <a:solidFill>
                  <a:srgbClr val="000000"/>
                </a:solidFill>
                <a:latin typeface="华文细黑" panose="02010600040101010101" charset="-122"/>
                <a:ea typeface="思源黑体 CN Bold"/>
                <a:sym typeface="华文细黑" panose="0201060004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750"/>
                                        <p:tgtEl>
                                          <p:spTgt spid="35"/>
                                        </p:tgtEl>
                                      </p:cBhvr>
                                    </p:animEffect>
                                    <p:anim calcmode="lin" valueType="num">
                                      <p:cBhvr>
                                        <p:cTn id="24" dur="750" fill="hold"/>
                                        <p:tgtEl>
                                          <p:spTgt spid="35"/>
                                        </p:tgtEl>
                                        <p:attrNameLst>
                                          <p:attrName>ppt_x</p:attrName>
                                        </p:attrNameLst>
                                      </p:cBhvr>
                                      <p:tavLst>
                                        <p:tav tm="0">
                                          <p:val>
                                            <p:strVal val="#ppt_x"/>
                                          </p:val>
                                        </p:tav>
                                        <p:tav tm="100000">
                                          <p:val>
                                            <p:strVal val="#ppt_x"/>
                                          </p:val>
                                        </p:tav>
                                      </p:tavLst>
                                    </p:anim>
                                    <p:anim calcmode="lin" valueType="num">
                                      <p:cBhvr>
                                        <p:cTn id="25" dur="750" fill="hold"/>
                                        <p:tgtEl>
                                          <p:spTgt spid="3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p:bldP spid="14"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377"/>
          <p:cNvSpPr/>
          <p:nvPr/>
        </p:nvSpPr>
        <p:spPr>
          <a:xfrm>
            <a:off x="660073" y="406555"/>
            <a:ext cx="17056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交易所介绍</a:t>
            </a:r>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4"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sp>
        <p:nvSpPr>
          <p:cNvPr id="17" name="文本框 4"/>
          <p:cNvSpPr txBox="1"/>
          <p:nvPr/>
        </p:nvSpPr>
        <p:spPr>
          <a:xfrm>
            <a:off x="476885" y="1083310"/>
            <a:ext cx="5739130" cy="5632450"/>
          </a:xfrm>
          <a:prstGeom prst="rect">
            <a:avLst/>
          </a:prstGeom>
          <a:noFill/>
        </p:spPr>
        <p:txBody>
          <a:bodyPr wrap="square" lIns="0" tIns="0" rIns="0" bIns="0" anchor="ctr" anchorCtr="0">
            <a:noAutofit/>
          </a:bodyPr>
          <a:lstStyle/>
          <a:p>
            <a:pPr algn="just" defTabSz="1218565">
              <a:lnSpc>
                <a:spcPct val="150000"/>
              </a:lnSpc>
            </a:pP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        </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四川浩瀚大海电子商务有限公司，成立于</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2013</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年</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12</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月</a:t>
            </a:r>
            <a:r>
              <a:rPr lang="en-US" altLang="zh-CN"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3</a:t>
            </a:r>
            <a:r>
              <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rPr>
              <a:t>日，注册资本一亿元，实缴资本一亿元。是一家具有双省级批文资质的电子商务公司，业务涵盖互联网销售、软件开发、技术服务、技术开发、技术咨询、技术转让、技术推广、数据处理和存储支持服务及第二类增值电信业务，包含在线数据处理与交易处理业务。</a:t>
            </a:r>
            <a:endParaRPr lang="zh-CN" altLang="en-US" dirty="0">
              <a:solidFill>
                <a:srgbClr val="000000"/>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pic>
        <p:nvPicPr>
          <p:cNvPr id="2" name="图片 1" descr="71b9b32deb45fb25a2a3777945bce01c"/>
          <p:cNvPicPr>
            <a:picLocks noChangeAspect="1"/>
          </p:cNvPicPr>
          <p:nvPr/>
        </p:nvPicPr>
        <p:blipFill>
          <a:blip r:embed="rId1"/>
          <a:stretch>
            <a:fillRect/>
          </a:stretch>
        </p:blipFill>
        <p:spPr>
          <a:xfrm>
            <a:off x="6307455" y="-635"/>
            <a:ext cx="5884545" cy="6858000"/>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dvAuto="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77"/>
          <p:cNvSpPr/>
          <p:nvPr/>
        </p:nvSpPr>
        <p:spPr>
          <a:xfrm>
            <a:off x="669801" y="406555"/>
            <a:ext cx="17056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交易所风采</a:t>
            </a:r>
            <a:endParaRPr lang="zh-CN" altLang="en-US" sz="2400" dirty="0">
              <a:solidFill>
                <a:srgbClr val="000000"/>
              </a:solidFill>
              <a:latin typeface="华文细黑" panose="02010600040101010101" charset="-122"/>
              <a:ea typeface="思源黑体 CN Bold"/>
              <a:cs typeface="+mn-ea"/>
              <a:sym typeface="华文细黑" panose="02010600040101010101" charset="-122"/>
            </a:endParaRPr>
          </a:p>
        </p:txBody>
      </p:sp>
      <p:sp>
        <p:nvSpPr>
          <p:cNvPr id="33"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pic>
        <p:nvPicPr>
          <p:cNvPr id="2" name="图片 1" descr="df910f08a4dda0d88ca0370a47d97ebf"/>
          <p:cNvPicPr>
            <a:picLocks noChangeAspect="1"/>
          </p:cNvPicPr>
          <p:nvPr/>
        </p:nvPicPr>
        <p:blipFill>
          <a:blip r:embed="rId1"/>
          <a:stretch>
            <a:fillRect/>
          </a:stretch>
        </p:blipFill>
        <p:spPr>
          <a:xfrm>
            <a:off x="5395595" y="994410"/>
            <a:ext cx="6617335" cy="5609590"/>
          </a:xfrm>
          <a:prstGeom prst="rect">
            <a:avLst/>
          </a:prstGeom>
        </p:spPr>
      </p:pic>
      <p:pic>
        <p:nvPicPr>
          <p:cNvPr id="3" name="图片 2" descr="10e749d045d6d08570c66ab6bf4cd6f6"/>
          <p:cNvPicPr>
            <a:picLocks noChangeAspect="1"/>
          </p:cNvPicPr>
          <p:nvPr/>
        </p:nvPicPr>
        <p:blipFill>
          <a:blip r:embed="rId2"/>
          <a:stretch>
            <a:fillRect/>
          </a:stretch>
        </p:blipFill>
        <p:spPr>
          <a:xfrm>
            <a:off x="299720" y="994410"/>
            <a:ext cx="4843780" cy="5608955"/>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377"/>
          <p:cNvSpPr/>
          <p:nvPr/>
        </p:nvSpPr>
        <p:spPr>
          <a:xfrm>
            <a:off x="669801" y="406555"/>
            <a:ext cx="20104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合作机构风采</a:t>
            </a:r>
            <a:endParaRPr lang="zh-CN" altLang="en-US" sz="2400" dirty="0">
              <a:solidFill>
                <a:srgbClr val="000000"/>
              </a:solidFill>
              <a:latin typeface="华文细黑" panose="02010600040101010101" charset="-122"/>
              <a:ea typeface="思源黑体 CN Bold"/>
              <a:cs typeface="+mn-ea"/>
              <a:sym typeface="华文细黑" panose="02010600040101010101" charset="-122"/>
            </a:endParaRPr>
          </a:p>
        </p:txBody>
      </p:sp>
      <p:sp>
        <p:nvSpPr>
          <p:cNvPr id="81"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pic>
        <p:nvPicPr>
          <p:cNvPr id="2" name="图片 1" descr="a45ef252ac829a493fa2b54afe9ab66f"/>
          <p:cNvPicPr>
            <a:picLocks noChangeAspect="1"/>
          </p:cNvPicPr>
          <p:nvPr/>
        </p:nvPicPr>
        <p:blipFill>
          <a:blip r:embed="rId1"/>
          <a:stretch>
            <a:fillRect/>
          </a:stretch>
        </p:blipFill>
        <p:spPr>
          <a:xfrm>
            <a:off x="606425" y="1070610"/>
            <a:ext cx="5069205" cy="2358390"/>
          </a:xfrm>
          <a:prstGeom prst="rect">
            <a:avLst/>
          </a:prstGeom>
        </p:spPr>
      </p:pic>
      <p:pic>
        <p:nvPicPr>
          <p:cNvPr id="4" name="图片 3" descr="56aa9e821722e285dbd95c65fcac1542"/>
          <p:cNvPicPr>
            <a:picLocks noChangeAspect="1"/>
          </p:cNvPicPr>
          <p:nvPr/>
        </p:nvPicPr>
        <p:blipFill>
          <a:blip r:embed="rId2"/>
          <a:stretch>
            <a:fillRect/>
          </a:stretch>
        </p:blipFill>
        <p:spPr>
          <a:xfrm>
            <a:off x="5737225" y="1070610"/>
            <a:ext cx="6139180" cy="2358390"/>
          </a:xfrm>
          <a:prstGeom prst="rect">
            <a:avLst/>
          </a:prstGeom>
        </p:spPr>
      </p:pic>
      <p:pic>
        <p:nvPicPr>
          <p:cNvPr id="5" name="图片 4" descr="f11830b7244fc9b0f6601a09ceb096d7"/>
          <p:cNvPicPr>
            <a:picLocks noChangeAspect="1"/>
          </p:cNvPicPr>
          <p:nvPr/>
        </p:nvPicPr>
        <p:blipFill>
          <a:blip r:embed="rId3"/>
          <a:stretch>
            <a:fillRect/>
          </a:stretch>
        </p:blipFill>
        <p:spPr>
          <a:xfrm>
            <a:off x="606425" y="3511550"/>
            <a:ext cx="5069205" cy="3213100"/>
          </a:xfrm>
          <a:prstGeom prst="rect">
            <a:avLst/>
          </a:prstGeom>
        </p:spPr>
      </p:pic>
      <p:pic>
        <p:nvPicPr>
          <p:cNvPr id="6" name="图片 5" descr="d50401256adeb99df08b57fbd1c8888f"/>
          <p:cNvPicPr>
            <a:picLocks noChangeAspect="1"/>
          </p:cNvPicPr>
          <p:nvPr/>
        </p:nvPicPr>
        <p:blipFill>
          <a:blip r:embed="rId4"/>
          <a:stretch>
            <a:fillRect/>
          </a:stretch>
        </p:blipFill>
        <p:spPr>
          <a:xfrm>
            <a:off x="5737225" y="3511550"/>
            <a:ext cx="6139815" cy="3213100"/>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377"/>
          <p:cNvSpPr/>
          <p:nvPr/>
        </p:nvSpPr>
        <p:spPr>
          <a:xfrm>
            <a:off x="669801" y="406555"/>
            <a:ext cx="20104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合作机构风采</a:t>
            </a:r>
            <a:endParaRPr lang="zh-CN" altLang="en-US" sz="2400" dirty="0">
              <a:solidFill>
                <a:srgbClr val="000000"/>
              </a:solidFill>
              <a:latin typeface="华文细黑" panose="02010600040101010101" charset="-122"/>
              <a:ea typeface="思源黑体 CN Bold"/>
              <a:cs typeface="+mn-ea"/>
              <a:sym typeface="华文细黑" panose="02010600040101010101" charset="-122"/>
            </a:endParaRPr>
          </a:p>
        </p:txBody>
      </p:sp>
      <p:sp>
        <p:nvSpPr>
          <p:cNvPr id="81"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pic>
        <p:nvPicPr>
          <p:cNvPr id="2" name="图片 1" descr="85641c5b23f4030210499ec2cab2c113"/>
          <p:cNvPicPr>
            <a:picLocks noChangeAspect="1"/>
          </p:cNvPicPr>
          <p:nvPr/>
        </p:nvPicPr>
        <p:blipFill>
          <a:blip r:embed="rId1"/>
          <a:stretch>
            <a:fillRect/>
          </a:stretch>
        </p:blipFill>
        <p:spPr>
          <a:xfrm>
            <a:off x="606425" y="1005205"/>
            <a:ext cx="5118735" cy="2423795"/>
          </a:xfrm>
          <a:prstGeom prst="rect">
            <a:avLst/>
          </a:prstGeom>
        </p:spPr>
      </p:pic>
      <p:pic>
        <p:nvPicPr>
          <p:cNvPr id="5" name="图片 4" descr="95ca1e417cd655a56ff9f47d20984c87"/>
          <p:cNvPicPr>
            <a:picLocks noChangeAspect="1"/>
          </p:cNvPicPr>
          <p:nvPr/>
        </p:nvPicPr>
        <p:blipFill>
          <a:blip r:embed="rId2"/>
          <a:stretch>
            <a:fillRect/>
          </a:stretch>
        </p:blipFill>
        <p:spPr>
          <a:xfrm>
            <a:off x="5796915" y="1005205"/>
            <a:ext cx="6180455" cy="2423795"/>
          </a:xfrm>
          <a:prstGeom prst="rect">
            <a:avLst/>
          </a:prstGeom>
        </p:spPr>
      </p:pic>
      <p:pic>
        <p:nvPicPr>
          <p:cNvPr id="6" name="图片 5" descr="7376873b40ec84f48a666ee77f15822d"/>
          <p:cNvPicPr>
            <a:picLocks noChangeAspect="1"/>
          </p:cNvPicPr>
          <p:nvPr/>
        </p:nvPicPr>
        <p:blipFill>
          <a:blip r:embed="rId3"/>
          <a:stretch>
            <a:fillRect/>
          </a:stretch>
        </p:blipFill>
        <p:spPr>
          <a:xfrm>
            <a:off x="606425" y="3568700"/>
            <a:ext cx="5118735" cy="3284855"/>
          </a:xfrm>
          <a:prstGeom prst="rect">
            <a:avLst/>
          </a:prstGeom>
        </p:spPr>
      </p:pic>
      <p:pic>
        <p:nvPicPr>
          <p:cNvPr id="7" name="图片 6" descr="9942c2d091322590ac9e6e6dcc762cc0"/>
          <p:cNvPicPr>
            <a:picLocks noChangeAspect="1"/>
          </p:cNvPicPr>
          <p:nvPr/>
        </p:nvPicPr>
        <p:blipFill>
          <a:blip r:embed="rId4"/>
          <a:stretch>
            <a:fillRect/>
          </a:stretch>
        </p:blipFill>
        <p:spPr>
          <a:xfrm>
            <a:off x="5796915" y="3568700"/>
            <a:ext cx="6180455" cy="3289935"/>
          </a:xfrm>
          <a:prstGeom prst="rect">
            <a:avLst/>
          </a:prstGeom>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5"/>
          <p:cNvSpPr/>
          <p:nvPr>
            <p:custDataLst>
              <p:tags r:id="rId1"/>
            </p:custDataLst>
          </p:nvPr>
        </p:nvSpPr>
        <p:spPr>
          <a:xfrm>
            <a:off x="1883" y="4029038"/>
            <a:ext cx="12188237" cy="2231403"/>
          </a:xfrm>
          <a:custGeom>
            <a:avLst/>
            <a:gdLst>
              <a:gd name="connsiteX0" fmla="*/ 2090080 w 12191999"/>
              <a:gd name="connsiteY0" fmla="*/ 0 h 2924944"/>
              <a:gd name="connsiteX1" fmla="*/ 2234097 w 12191999"/>
              <a:gd name="connsiteY1" fmla="*/ 252028 h 2924944"/>
              <a:gd name="connsiteX2" fmla="*/ 4615236 w 12191999"/>
              <a:gd name="connsiteY2" fmla="*/ 252028 h 2924944"/>
              <a:gd name="connsiteX3" fmla="*/ 4759252 w 12191999"/>
              <a:gd name="connsiteY3" fmla="*/ 0 h 2924944"/>
              <a:gd name="connsiteX4" fmla="*/ 4903268 w 12191999"/>
              <a:gd name="connsiteY4" fmla="*/ 252028 h 2924944"/>
              <a:gd name="connsiteX5" fmla="*/ 7283914 w 12191999"/>
              <a:gd name="connsiteY5" fmla="*/ 252028 h 2924944"/>
              <a:gd name="connsiteX6" fmla="*/ 7427930 w 12191999"/>
              <a:gd name="connsiteY6" fmla="*/ 0 h 2924944"/>
              <a:gd name="connsiteX7" fmla="*/ 7571946 w 12191999"/>
              <a:gd name="connsiteY7" fmla="*/ 252028 h 2924944"/>
              <a:gd name="connsiteX8" fmla="*/ 9952592 w 12191999"/>
              <a:gd name="connsiteY8" fmla="*/ 252028 h 2924944"/>
              <a:gd name="connsiteX9" fmla="*/ 10096608 w 12191999"/>
              <a:gd name="connsiteY9" fmla="*/ 0 h 2924944"/>
              <a:gd name="connsiteX10" fmla="*/ 10240624 w 12191999"/>
              <a:gd name="connsiteY10" fmla="*/ 252028 h 2924944"/>
              <a:gd name="connsiteX11" fmla="*/ 12191999 w 12191999"/>
              <a:gd name="connsiteY11" fmla="*/ 252028 h 2924944"/>
              <a:gd name="connsiteX12" fmla="*/ 12191999 w 12191999"/>
              <a:gd name="connsiteY12" fmla="*/ 2924944 h 2924944"/>
              <a:gd name="connsiteX13" fmla="*/ 0 w 12191999"/>
              <a:gd name="connsiteY13" fmla="*/ 2924944 h 2924944"/>
              <a:gd name="connsiteX14" fmla="*/ 0 w 12191999"/>
              <a:gd name="connsiteY14" fmla="*/ 252028 h 2924944"/>
              <a:gd name="connsiteX15" fmla="*/ 1946064 w 12191999"/>
              <a:gd name="connsiteY15" fmla="*/ 252028 h 292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2924944">
                <a:moveTo>
                  <a:pt x="2090080" y="0"/>
                </a:moveTo>
                <a:lnTo>
                  <a:pt x="2234097" y="252028"/>
                </a:lnTo>
                <a:lnTo>
                  <a:pt x="4615236" y="252028"/>
                </a:lnTo>
                <a:lnTo>
                  <a:pt x="4759252" y="0"/>
                </a:lnTo>
                <a:lnTo>
                  <a:pt x="4903268" y="252028"/>
                </a:lnTo>
                <a:lnTo>
                  <a:pt x="7283914" y="252028"/>
                </a:lnTo>
                <a:lnTo>
                  <a:pt x="7427930" y="0"/>
                </a:lnTo>
                <a:lnTo>
                  <a:pt x="7571946" y="252028"/>
                </a:lnTo>
                <a:lnTo>
                  <a:pt x="9952592" y="252028"/>
                </a:lnTo>
                <a:lnTo>
                  <a:pt x="10096608" y="0"/>
                </a:lnTo>
                <a:lnTo>
                  <a:pt x="10240624" y="252028"/>
                </a:lnTo>
                <a:lnTo>
                  <a:pt x="12191999" y="252028"/>
                </a:lnTo>
                <a:lnTo>
                  <a:pt x="12191999" y="2924944"/>
                </a:lnTo>
                <a:lnTo>
                  <a:pt x="0" y="2924944"/>
                </a:lnTo>
                <a:lnTo>
                  <a:pt x="0" y="252028"/>
                </a:lnTo>
                <a:lnTo>
                  <a:pt x="1946064" y="252028"/>
                </a:ln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思源黑体 CN Medium" panose="020B0600000000000000" pitchFamily="34" charset="-122"/>
              <a:ea typeface="思源黑体 CN Medium" panose="020B0600000000000000" pitchFamily="34" charset="-122"/>
              <a:sym typeface="华文细黑" panose="02010600040101010101" charset="-122"/>
            </a:endParaRPr>
          </a:p>
        </p:txBody>
      </p:sp>
      <p:sp>
        <p:nvSpPr>
          <p:cNvPr id="5" name="Oval 2"/>
          <p:cNvSpPr/>
          <p:nvPr>
            <p:custDataLst>
              <p:tags r:id="rId2"/>
            </p:custDataLst>
          </p:nvPr>
        </p:nvSpPr>
        <p:spPr>
          <a:xfrm>
            <a:off x="1122768" y="1625757"/>
            <a:ext cx="1942555" cy="1943154"/>
          </a:xfrm>
          <a:prstGeom prst="ellipse">
            <a:avLst/>
          </a:prstGeom>
          <a:solidFill>
            <a:schemeClr val="accent1"/>
          </a:solidFill>
          <a:ln w="120650" cmpd="thickThi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6" name="Oval 4"/>
          <p:cNvSpPr/>
          <p:nvPr>
            <p:custDataLst>
              <p:tags r:id="rId3"/>
            </p:custDataLst>
          </p:nvPr>
        </p:nvSpPr>
        <p:spPr>
          <a:xfrm>
            <a:off x="1196226" y="1692065"/>
            <a:ext cx="1795639" cy="1810539"/>
          </a:xfrm>
          <a:prstGeom prst="ellipse">
            <a:avLst/>
          </a:prstGeom>
          <a:blipFill dpi="0" rotWithShape="1">
            <a:blip r:embed="rId4" cstate="screen"/>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7" name="Oval 6"/>
          <p:cNvSpPr/>
          <p:nvPr>
            <p:custDataLst>
              <p:tags r:id="rId5"/>
            </p:custDataLst>
          </p:nvPr>
        </p:nvSpPr>
        <p:spPr>
          <a:xfrm>
            <a:off x="3797065" y="1625465"/>
            <a:ext cx="1930623" cy="1931217"/>
          </a:xfrm>
          <a:prstGeom prst="ellipse">
            <a:avLst/>
          </a:prstGeom>
          <a:solidFill>
            <a:schemeClr val="accent2"/>
          </a:solidFill>
          <a:ln w="120650" cmpd="thickThi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8" name="Oval 8"/>
          <p:cNvSpPr/>
          <p:nvPr>
            <p:custDataLst>
              <p:tags r:id="rId6"/>
            </p:custDataLst>
          </p:nvPr>
        </p:nvSpPr>
        <p:spPr>
          <a:xfrm>
            <a:off x="3870072" y="1691365"/>
            <a:ext cx="1784609" cy="1799417"/>
          </a:xfrm>
          <a:prstGeom prst="ellipse">
            <a:avLst/>
          </a:prstGeom>
          <a:blipFill dpi="0" rotWithShape="1">
            <a:blip r:embed="rId7" cstate="screen"/>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9" name="Oval 10"/>
          <p:cNvSpPr/>
          <p:nvPr>
            <p:custDataLst>
              <p:tags r:id="rId8"/>
            </p:custDataLst>
          </p:nvPr>
        </p:nvSpPr>
        <p:spPr>
          <a:xfrm>
            <a:off x="9133091" y="1568240"/>
            <a:ext cx="1941623" cy="1942223"/>
          </a:xfrm>
          <a:prstGeom prst="ellipse">
            <a:avLst/>
          </a:prstGeom>
          <a:solidFill>
            <a:schemeClr val="accent4"/>
          </a:solidFill>
          <a:ln w="120650" cmpd="thickThi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10" name="Oval 12"/>
          <p:cNvSpPr/>
          <p:nvPr>
            <p:custDataLst>
              <p:tags r:id="rId9"/>
            </p:custDataLst>
          </p:nvPr>
        </p:nvSpPr>
        <p:spPr>
          <a:xfrm>
            <a:off x="9206512" y="1634514"/>
            <a:ext cx="1794779" cy="1809671"/>
          </a:xfrm>
          <a:prstGeom prst="ellipse">
            <a:avLst/>
          </a:prstGeom>
          <a:blipFill dpi="0" rotWithShape="1">
            <a:blip r:embed="rId10" cstate="screen"/>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11" name="Oval 14"/>
          <p:cNvSpPr/>
          <p:nvPr>
            <p:custDataLst>
              <p:tags r:id="rId11"/>
            </p:custDataLst>
          </p:nvPr>
        </p:nvSpPr>
        <p:spPr>
          <a:xfrm>
            <a:off x="6459438" y="1625735"/>
            <a:ext cx="1941623" cy="1942223"/>
          </a:xfrm>
          <a:prstGeom prst="ellipse">
            <a:avLst/>
          </a:prstGeom>
          <a:solidFill>
            <a:schemeClr val="accent3"/>
          </a:solidFill>
          <a:ln w="120650" cmpd="thickThi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12" name="Oval 16"/>
          <p:cNvSpPr/>
          <p:nvPr>
            <p:custDataLst>
              <p:tags r:id="rId12"/>
            </p:custDataLst>
          </p:nvPr>
        </p:nvSpPr>
        <p:spPr>
          <a:xfrm>
            <a:off x="6532859" y="1692009"/>
            <a:ext cx="1794779" cy="1809671"/>
          </a:xfrm>
          <a:prstGeom prst="ellipse">
            <a:avLst/>
          </a:prstGeom>
          <a:blipFill dpi="0" rotWithShape="1">
            <a:blip r:embed="rId13" cstate="screen"/>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defTabSz="1218565"/>
            <a:endParaRPr sz="2400" dirty="0">
              <a:solidFill>
                <a:srgbClr val="FFFFFF"/>
              </a:solidFill>
              <a:latin typeface="华文细黑" panose="02010600040101010101" charset="-122"/>
              <a:ea typeface="思源黑体 CN Bold"/>
              <a:sym typeface="华文细黑" panose="02010600040101010101" charset="-122"/>
            </a:endParaRPr>
          </a:p>
        </p:txBody>
      </p:sp>
      <p:sp>
        <p:nvSpPr>
          <p:cNvPr id="13" name="Freeform: Shape 19"/>
          <p:cNvSpPr/>
          <p:nvPr>
            <p:custDataLst>
              <p:tags r:id="rId14"/>
            </p:custDataLst>
          </p:nvPr>
        </p:nvSpPr>
        <p:spPr bwMode="auto">
          <a:xfrm rot="16200000">
            <a:off x="1067479" y="1746346"/>
            <a:ext cx="522456" cy="522295"/>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lumMod val="75000"/>
            </a:schemeClr>
          </a:solidFill>
          <a:ln>
            <a:noFill/>
          </a:ln>
          <a:effectLst/>
        </p:spPr>
        <p:txBody>
          <a:bodyPr lIns="91412" tIns="45706" rIns="91412" bIns="45706" anchor="ctr"/>
          <a:lstStyle/>
          <a:p>
            <a:pPr algn="ctr" defTabSz="1218565"/>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4" name="TextBox 20"/>
          <p:cNvSpPr txBox="1"/>
          <p:nvPr>
            <p:custDataLst>
              <p:tags r:id="rId15"/>
            </p:custDataLst>
          </p:nvPr>
        </p:nvSpPr>
        <p:spPr>
          <a:xfrm>
            <a:off x="1108577" y="1840562"/>
            <a:ext cx="412166" cy="338554"/>
          </a:xfrm>
          <a:prstGeom prst="rect">
            <a:avLst/>
          </a:prstGeom>
          <a:noFill/>
        </p:spPr>
        <p:txBody>
          <a:bodyPr wrap="none" lIns="91412" tIns="45706" rIns="91412" bIns="45706">
            <a:normAutofit/>
          </a:bodyPr>
          <a:lstStyle/>
          <a:p>
            <a:pPr algn="ctr" defTabSz="1218565"/>
            <a:r>
              <a:rPr lang="en-US" sz="1600" b="1" dirty="0">
                <a:solidFill>
                  <a:srgbClr val="FFFFFF"/>
                </a:solidFill>
                <a:latin typeface="华文细黑" panose="02010600040101010101" charset="-122"/>
                <a:ea typeface="思源黑体 CN Bold"/>
                <a:sym typeface="华文细黑" panose="02010600040101010101" charset="-122"/>
              </a:rPr>
              <a:t>01</a:t>
            </a:r>
            <a:endParaRPr lang="en-US" sz="1600" b="1" dirty="0">
              <a:solidFill>
                <a:srgbClr val="FFFFFF"/>
              </a:solidFill>
              <a:latin typeface="华文细黑" panose="02010600040101010101" charset="-122"/>
              <a:ea typeface="思源黑体 CN Bold"/>
              <a:sym typeface="华文细黑" panose="02010600040101010101" charset="-122"/>
            </a:endParaRPr>
          </a:p>
        </p:txBody>
      </p:sp>
      <p:sp>
        <p:nvSpPr>
          <p:cNvPr id="15" name="Freeform: Shape 22"/>
          <p:cNvSpPr/>
          <p:nvPr>
            <p:custDataLst>
              <p:tags r:id="rId16"/>
            </p:custDataLst>
          </p:nvPr>
        </p:nvSpPr>
        <p:spPr bwMode="auto">
          <a:xfrm rot="16200000">
            <a:off x="3737595" y="1746346"/>
            <a:ext cx="522456" cy="522295"/>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2">
              <a:lumMod val="50000"/>
            </a:schemeClr>
          </a:solidFill>
          <a:ln>
            <a:noFill/>
          </a:ln>
          <a:effectLst/>
        </p:spPr>
        <p:txBody>
          <a:bodyPr lIns="91412" tIns="45706" rIns="91412" bIns="45706" anchor="ctr"/>
          <a:lstStyle/>
          <a:p>
            <a:pPr algn="ctr" defTabSz="1218565"/>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6" name="TextBox 23"/>
          <p:cNvSpPr txBox="1"/>
          <p:nvPr>
            <p:custDataLst>
              <p:tags r:id="rId17"/>
            </p:custDataLst>
          </p:nvPr>
        </p:nvSpPr>
        <p:spPr>
          <a:xfrm>
            <a:off x="3790113" y="1840562"/>
            <a:ext cx="412166" cy="338554"/>
          </a:xfrm>
          <a:prstGeom prst="rect">
            <a:avLst/>
          </a:prstGeom>
          <a:noFill/>
        </p:spPr>
        <p:txBody>
          <a:bodyPr wrap="none" lIns="91412" tIns="45706" rIns="91412" bIns="45706">
            <a:normAutofit/>
          </a:bodyPr>
          <a:lstStyle/>
          <a:p>
            <a:pPr algn="ctr" defTabSz="1218565"/>
            <a:r>
              <a:rPr lang="en-US" sz="1600" b="1" dirty="0">
                <a:solidFill>
                  <a:srgbClr val="FFFFFF"/>
                </a:solidFill>
                <a:latin typeface="华文细黑" panose="02010600040101010101" charset="-122"/>
                <a:ea typeface="思源黑体 CN Bold"/>
                <a:sym typeface="华文细黑" panose="02010600040101010101" charset="-122"/>
              </a:rPr>
              <a:t>02</a:t>
            </a:r>
            <a:endParaRPr lang="en-US" sz="1600" b="1" dirty="0">
              <a:solidFill>
                <a:srgbClr val="FFFFFF"/>
              </a:solidFill>
              <a:latin typeface="华文细黑" panose="02010600040101010101" charset="-122"/>
              <a:ea typeface="思源黑体 CN Bold"/>
              <a:sym typeface="华文细黑" panose="02010600040101010101" charset="-122"/>
            </a:endParaRPr>
          </a:p>
        </p:txBody>
      </p:sp>
      <p:sp>
        <p:nvSpPr>
          <p:cNvPr id="17" name="Freeform: Shape 25"/>
          <p:cNvSpPr/>
          <p:nvPr>
            <p:custDataLst>
              <p:tags r:id="rId18"/>
            </p:custDataLst>
          </p:nvPr>
        </p:nvSpPr>
        <p:spPr bwMode="auto">
          <a:xfrm rot="16200000">
            <a:off x="6407711" y="1746346"/>
            <a:ext cx="522456" cy="522295"/>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lumMod val="75000"/>
            </a:schemeClr>
          </a:solidFill>
          <a:ln>
            <a:noFill/>
          </a:ln>
          <a:effectLst/>
        </p:spPr>
        <p:txBody>
          <a:bodyPr lIns="91412" tIns="45706" rIns="91412" bIns="45706" anchor="ctr"/>
          <a:lstStyle/>
          <a:p>
            <a:pPr algn="ctr" defTabSz="1218565"/>
            <a:endParaRPr sz="2400" dirty="0">
              <a:solidFill>
                <a:srgbClr val="000000"/>
              </a:solidFill>
              <a:latin typeface="华文细黑" panose="02010600040101010101" charset="-122"/>
              <a:ea typeface="思源黑体 CN Bold"/>
              <a:sym typeface="华文细黑" panose="02010600040101010101" charset="-122"/>
            </a:endParaRPr>
          </a:p>
        </p:txBody>
      </p:sp>
      <p:sp>
        <p:nvSpPr>
          <p:cNvPr id="18" name="TextBox 26"/>
          <p:cNvSpPr txBox="1"/>
          <p:nvPr>
            <p:custDataLst>
              <p:tags r:id="rId19"/>
            </p:custDataLst>
          </p:nvPr>
        </p:nvSpPr>
        <p:spPr>
          <a:xfrm>
            <a:off x="6466959" y="1840562"/>
            <a:ext cx="412166" cy="338554"/>
          </a:xfrm>
          <a:prstGeom prst="rect">
            <a:avLst/>
          </a:prstGeom>
          <a:noFill/>
        </p:spPr>
        <p:txBody>
          <a:bodyPr wrap="none" lIns="91412" tIns="45706" rIns="91412" bIns="45706">
            <a:normAutofit/>
          </a:bodyPr>
          <a:lstStyle/>
          <a:p>
            <a:pPr algn="ctr" defTabSz="1218565"/>
            <a:r>
              <a:rPr lang="en-US" sz="1600" b="1" dirty="0">
                <a:solidFill>
                  <a:srgbClr val="FFFFFF"/>
                </a:solidFill>
                <a:latin typeface="华文细黑" panose="02010600040101010101" charset="-122"/>
                <a:ea typeface="思源黑体 CN Bold"/>
                <a:sym typeface="华文细黑" panose="02010600040101010101" charset="-122"/>
              </a:rPr>
              <a:t>03</a:t>
            </a:r>
            <a:endParaRPr lang="en-US" sz="1600" b="1" dirty="0">
              <a:solidFill>
                <a:srgbClr val="FFFFFF"/>
              </a:solidFill>
              <a:latin typeface="华文细黑" panose="02010600040101010101" charset="-122"/>
              <a:ea typeface="思源黑体 CN Bold"/>
              <a:sym typeface="华文细黑" panose="02010600040101010101" charset="-122"/>
            </a:endParaRPr>
          </a:p>
        </p:txBody>
      </p:sp>
      <p:sp>
        <p:nvSpPr>
          <p:cNvPr id="19" name="Freeform: Shape 28"/>
          <p:cNvSpPr/>
          <p:nvPr>
            <p:custDataLst>
              <p:tags r:id="rId20"/>
            </p:custDataLst>
          </p:nvPr>
        </p:nvSpPr>
        <p:spPr bwMode="auto">
          <a:xfrm rot="16200000">
            <a:off x="9077826" y="1746346"/>
            <a:ext cx="522456" cy="522295"/>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2">
              <a:lumMod val="50000"/>
            </a:schemeClr>
          </a:solidFill>
          <a:ln>
            <a:noFill/>
          </a:ln>
          <a:effectLst/>
        </p:spPr>
        <p:txBody>
          <a:bodyPr lIns="91412" tIns="45706" rIns="91412" bIns="45706" anchor="ctr"/>
          <a:lstStyle/>
          <a:p>
            <a:pPr algn="ctr" defTabSz="1218565"/>
            <a:endParaRPr sz="2400" dirty="0">
              <a:solidFill>
                <a:srgbClr val="000000"/>
              </a:solidFill>
              <a:latin typeface="华文细黑" panose="02010600040101010101" charset="-122"/>
              <a:ea typeface="思源黑体 CN Bold"/>
              <a:sym typeface="华文细黑" panose="02010600040101010101" charset="-122"/>
            </a:endParaRPr>
          </a:p>
        </p:txBody>
      </p:sp>
      <p:sp>
        <p:nvSpPr>
          <p:cNvPr id="20" name="TextBox 29"/>
          <p:cNvSpPr txBox="1"/>
          <p:nvPr>
            <p:custDataLst>
              <p:tags r:id="rId21"/>
            </p:custDataLst>
          </p:nvPr>
        </p:nvSpPr>
        <p:spPr>
          <a:xfrm>
            <a:off x="9129840" y="1840562"/>
            <a:ext cx="412166" cy="338554"/>
          </a:xfrm>
          <a:prstGeom prst="rect">
            <a:avLst/>
          </a:prstGeom>
          <a:noFill/>
        </p:spPr>
        <p:txBody>
          <a:bodyPr wrap="none" lIns="91412" tIns="45706" rIns="91412" bIns="45706">
            <a:normAutofit/>
          </a:bodyPr>
          <a:lstStyle/>
          <a:p>
            <a:pPr algn="ctr" defTabSz="1218565"/>
            <a:r>
              <a:rPr lang="en-US" sz="1600" b="1" dirty="0">
                <a:solidFill>
                  <a:srgbClr val="FFFFFF"/>
                </a:solidFill>
                <a:latin typeface="华文细黑" panose="02010600040101010101" charset="-122"/>
                <a:ea typeface="思源黑体 CN Bold"/>
                <a:sym typeface="华文细黑" panose="02010600040101010101" charset="-122"/>
              </a:rPr>
              <a:t>04</a:t>
            </a:r>
            <a:endParaRPr lang="en-US" sz="1600" b="1" dirty="0">
              <a:solidFill>
                <a:srgbClr val="FFFFFF"/>
              </a:solidFill>
              <a:latin typeface="华文细黑" panose="02010600040101010101" charset="-122"/>
              <a:ea typeface="思源黑体 CN Bold"/>
              <a:sym typeface="华文细黑" panose="02010600040101010101" charset="-122"/>
            </a:endParaRPr>
          </a:p>
        </p:txBody>
      </p:sp>
      <p:sp>
        <p:nvSpPr>
          <p:cNvPr id="31" name="TextBox 24"/>
          <p:cNvSpPr txBox="1"/>
          <p:nvPr>
            <p:custDataLst>
              <p:tags r:id="rId22"/>
            </p:custDataLst>
          </p:nvPr>
        </p:nvSpPr>
        <p:spPr>
          <a:xfrm>
            <a:off x="844820" y="4488940"/>
            <a:ext cx="2492997" cy="400926"/>
          </a:xfrm>
          <a:prstGeom prst="rect">
            <a:avLst/>
          </a:prstGeom>
        </p:spPr>
        <p:txBody>
          <a:bodyPr vert="horz" wrap="none" lIns="95970" tIns="95970" rIns="95970" bIns="95970" anchor="b" anchorCtr="1">
            <a:normAutofit fontScale="72500"/>
          </a:bodyPr>
          <a:lstStyle/>
          <a:p>
            <a:pPr algn="ctr" defTabSz="1218565"/>
            <a:r>
              <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公司健康</a:t>
            </a:r>
            <a:endPar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32" name="TextBox 27"/>
          <p:cNvSpPr txBox="1"/>
          <p:nvPr>
            <p:custDataLst>
              <p:tags r:id="rId23"/>
            </p:custDataLst>
          </p:nvPr>
        </p:nvSpPr>
        <p:spPr>
          <a:xfrm>
            <a:off x="868045" y="4860925"/>
            <a:ext cx="2493010" cy="1242695"/>
          </a:xfrm>
          <a:prstGeom prst="rect">
            <a:avLst/>
          </a:prstGeom>
        </p:spPr>
        <p:txBody>
          <a:bodyPr vert="horz" wrap="square" lIns="95970" tIns="95970" rIns="95970" bIns="95970" anchor="t" anchorCtr="1">
            <a:noAutofit/>
          </a:bodyPr>
          <a:lstStyle/>
          <a:p>
            <a:pPr algn="ctr" defTabSz="1218565">
              <a:lnSpc>
                <a:spcPct val="170000"/>
              </a:lnSpc>
            </a:pPr>
            <a: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金山月有最资深最专业的运营团队和最完善的运营模式为公司健康保驾护航</a:t>
            </a:r>
            <a:b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b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a:p>
            <a:pPr algn="ctr" defTabSz="1218565">
              <a:lnSpc>
                <a:spcPct val="120000"/>
              </a:lnSpc>
            </a:pP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29" name="TextBox 31"/>
          <p:cNvSpPr txBox="1"/>
          <p:nvPr>
            <p:custDataLst>
              <p:tags r:id="rId24"/>
            </p:custDataLst>
          </p:nvPr>
        </p:nvSpPr>
        <p:spPr>
          <a:xfrm>
            <a:off x="3513167" y="4488940"/>
            <a:ext cx="2492997" cy="400926"/>
          </a:xfrm>
          <a:prstGeom prst="rect">
            <a:avLst/>
          </a:prstGeom>
        </p:spPr>
        <p:txBody>
          <a:bodyPr vert="horz" wrap="none" lIns="95970" tIns="95970" rIns="95970" bIns="95970" anchor="b" anchorCtr="1">
            <a:normAutofit fontScale="72500"/>
          </a:bodyPr>
          <a:lstStyle/>
          <a:p>
            <a:pPr algn="ctr" defTabSz="1218565"/>
            <a:r>
              <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市场健康</a:t>
            </a:r>
            <a:endPar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30" name="TextBox 32"/>
          <p:cNvSpPr txBox="1"/>
          <p:nvPr>
            <p:custDataLst>
              <p:tags r:id="rId25"/>
            </p:custDataLst>
          </p:nvPr>
        </p:nvSpPr>
        <p:spPr>
          <a:xfrm>
            <a:off x="3536315" y="4860925"/>
            <a:ext cx="2493010" cy="1242695"/>
          </a:xfrm>
          <a:prstGeom prst="rect">
            <a:avLst/>
          </a:prstGeom>
        </p:spPr>
        <p:txBody>
          <a:bodyPr vert="horz" wrap="square" lIns="95970" tIns="95970" rIns="95970" bIns="95970" anchor="t" anchorCtr="1">
            <a:noAutofit/>
          </a:bodyPr>
          <a:lstStyle/>
          <a:p>
            <a:pPr algn="ctr" defTabSz="1218565">
              <a:lnSpc>
                <a:spcPct val="170000"/>
              </a:lnSpc>
            </a:pPr>
            <a: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金山月是纯线下机构市场，交易商的交易水平基本都在同一水平线，胜率有保证</a:t>
            </a:r>
            <a:b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b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a:p>
            <a:pPr algn="ctr" defTabSz="1218565">
              <a:lnSpc>
                <a:spcPct val="120000"/>
              </a:lnSpc>
            </a:pP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27" name="TextBox 34"/>
          <p:cNvSpPr txBox="1"/>
          <p:nvPr>
            <p:custDataLst>
              <p:tags r:id="rId26"/>
            </p:custDataLst>
          </p:nvPr>
        </p:nvSpPr>
        <p:spPr>
          <a:xfrm>
            <a:off x="6162426" y="4488940"/>
            <a:ext cx="2492997" cy="400926"/>
          </a:xfrm>
          <a:prstGeom prst="rect">
            <a:avLst/>
          </a:prstGeom>
        </p:spPr>
        <p:txBody>
          <a:bodyPr vert="horz" wrap="none" lIns="95970" tIns="95970" rIns="95970" bIns="95970" anchor="b" anchorCtr="1">
            <a:normAutofit fontScale="72500"/>
          </a:bodyPr>
          <a:lstStyle/>
          <a:p>
            <a:pPr algn="ctr" defTabSz="1218565"/>
            <a:r>
              <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行情健康</a:t>
            </a:r>
            <a:endPar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28" name="TextBox 40"/>
          <p:cNvSpPr txBox="1"/>
          <p:nvPr>
            <p:custDataLst>
              <p:tags r:id="rId27"/>
            </p:custDataLst>
          </p:nvPr>
        </p:nvSpPr>
        <p:spPr>
          <a:xfrm>
            <a:off x="6162675" y="4860925"/>
            <a:ext cx="2493010" cy="1242060"/>
          </a:xfrm>
          <a:prstGeom prst="rect">
            <a:avLst/>
          </a:prstGeom>
        </p:spPr>
        <p:txBody>
          <a:bodyPr vert="horz" wrap="square" lIns="95970" tIns="95970" rIns="95970" bIns="95970" anchor="t" anchorCtr="1">
            <a:noAutofit/>
          </a:bodyPr>
          <a:lstStyle/>
          <a:p>
            <a:pPr algn="ctr" defTabSz="1218565">
              <a:lnSpc>
                <a:spcPct val="170000"/>
              </a:lnSpc>
            </a:pPr>
            <a: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正因为有着绿色的交易市场环境，在完善的运营模式加持下行情走势更为健康合理</a:t>
            </a:r>
            <a:b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b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a:p>
            <a:pPr algn="ctr" defTabSz="1218565">
              <a:lnSpc>
                <a:spcPct val="120000"/>
              </a:lnSpc>
            </a:pP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25" name="TextBox 42"/>
          <p:cNvSpPr txBox="1"/>
          <p:nvPr>
            <p:custDataLst>
              <p:tags r:id="rId28"/>
            </p:custDataLst>
          </p:nvPr>
        </p:nvSpPr>
        <p:spPr>
          <a:xfrm>
            <a:off x="8849861" y="4488940"/>
            <a:ext cx="2492998" cy="400926"/>
          </a:xfrm>
          <a:prstGeom prst="rect">
            <a:avLst/>
          </a:prstGeom>
        </p:spPr>
        <p:txBody>
          <a:bodyPr vert="horz" wrap="none" lIns="95970" tIns="95970" rIns="95970" bIns="95970" anchor="b" anchorCtr="1">
            <a:normAutofit fontScale="72500"/>
          </a:bodyPr>
          <a:lstStyle/>
          <a:p>
            <a:pPr algn="ctr" defTabSz="1218565"/>
            <a:r>
              <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长久安全</a:t>
            </a:r>
            <a:endParaRPr lang="zh-CN" altLang="en-US" sz="1600" b="1" kern="9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26" name="TextBox 43"/>
          <p:cNvSpPr txBox="1"/>
          <p:nvPr>
            <p:custDataLst>
              <p:tags r:id="rId29"/>
            </p:custDataLst>
          </p:nvPr>
        </p:nvSpPr>
        <p:spPr>
          <a:xfrm>
            <a:off x="8849995" y="4911725"/>
            <a:ext cx="2620645" cy="1241425"/>
          </a:xfrm>
          <a:prstGeom prst="rect">
            <a:avLst/>
          </a:prstGeom>
        </p:spPr>
        <p:txBody>
          <a:bodyPr vert="horz" wrap="square" lIns="95970" tIns="95970" rIns="95970" bIns="95970" anchor="t" anchorCtr="1">
            <a:noAutofit/>
          </a:bodyPr>
          <a:lstStyle/>
          <a:p>
            <a:pPr algn="ctr" defTabSz="1218565">
              <a:lnSpc>
                <a:spcPct val="150000"/>
              </a:lnSpc>
            </a:pPr>
            <a: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t>具备了公司稳定运营、市场交易公平、行情走势合理的条件下，金山月必将安全长存</a:t>
            </a:r>
            <a:br>
              <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rPr>
            </a:b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a:p>
            <a:pPr algn="ctr" defTabSz="1218565">
              <a:lnSpc>
                <a:spcPct val="150000"/>
              </a:lnSpc>
            </a:pPr>
            <a:endParaRPr lang="zh-CN" altLang="en-US" sz="1400" dirty="0">
              <a:solidFill>
                <a:srgbClr val="FFFFFF"/>
              </a:solidFill>
              <a:latin typeface="思源黑体 CN Medium" panose="020B0600000000000000" pitchFamily="34" charset="-122"/>
              <a:ea typeface="思源黑体 CN Medium" panose="020B0600000000000000" pitchFamily="34" charset="-122"/>
              <a:cs typeface="+mn-ea"/>
              <a:sym typeface="华文细黑" panose="02010600040101010101" charset="-122"/>
            </a:endParaRPr>
          </a:p>
        </p:txBody>
      </p:sp>
      <p:sp>
        <p:nvSpPr>
          <p:cNvPr id="33" name="Shape 377"/>
          <p:cNvSpPr/>
          <p:nvPr/>
        </p:nvSpPr>
        <p:spPr>
          <a:xfrm>
            <a:off x="669801" y="406555"/>
            <a:ext cx="1705610" cy="459105"/>
          </a:xfrm>
          <a:prstGeom prst="rect">
            <a:avLst/>
          </a:prstGeom>
          <a:ln w="25400">
            <a:miter lim="400000"/>
          </a:ln>
        </p:spPr>
        <p:txBody>
          <a:bodyPr wrap="none" lIns="91412" tIns="45706" rIns="91412" bIns="45706">
            <a:spAutoFit/>
          </a:bodyPr>
          <a:lstStyle>
            <a:lvl1pPr>
              <a:defRPr sz="9600">
                <a:solidFill>
                  <a:schemeClr val="accent1"/>
                </a:solidFill>
                <a:latin typeface="Calibri Light" panose="020F0302020204030204"/>
                <a:ea typeface="Calibri Light" panose="020F0302020204030204"/>
                <a:cs typeface="Calibri Light" panose="020F0302020204030204"/>
                <a:sym typeface="Calibri Light" panose="020F0302020204030204"/>
              </a:defRPr>
            </a:lvl1pPr>
          </a:lstStyle>
          <a:p>
            <a:pPr defTabSz="1218565">
              <a:defRPr sz="3600">
                <a:solidFill>
                  <a:srgbClr val="000000"/>
                </a:solidFill>
                <a:latin typeface="Calibri" panose="020F0502020204030204"/>
                <a:ea typeface="Calibri" panose="020F0502020204030204"/>
                <a:cs typeface="Calibri" panose="020F0502020204030204"/>
                <a:sym typeface="Calibri" panose="020F0502020204030204"/>
              </a:defRPr>
            </a:pPr>
            <a:r>
              <a:rPr lang="zh-CN" altLang="en-US" sz="2400" dirty="0">
                <a:solidFill>
                  <a:srgbClr val="000000"/>
                </a:solidFill>
                <a:latin typeface="华文细黑" panose="02010600040101010101" charset="-122"/>
                <a:ea typeface="思源黑体 CN Bold"/>
                <a:cs typeface="+mn-ea"/>
                <a:sym typeface="华文细黑" panose="02010600040101010101" charset="-122"/>
              </a:rPr>
              <a:t>金山月介绍</a:t>
            </a:r>
            <a:endParaRPr lang="zh-CN" altLang="en-US" sz="2400" dirty="0">
              <a:solidFill>
                <a:srgbClr val="000000"/>
              </a:solidFill>
              <a:latin typeface="华文细黑" panose="02010600040101010101" charset="-122"/>
              <a:ea typeface="思源黑体 CN Bold"/>
              <a:cs typeface="+mn-ea"/>
              <a:sym typeface="华文细黑" panose="02010600040101010101" charset="-122"/>
            </a:endParaRPr>
          </a:p>
        </p:txBody>
      </p:sp>
      <p:sp>
        <p:nvSpPr>
          <p:cNvPr id="37" name="Shape 378"/>
          <p:cNvSpPr/>
          <p:nvPr/>
        </p:nvSpPr>
        <p:spPr>
          <a:xfrm>
            <a:off x="-637367" y="383569"/>
            <a:ext cx="1243583" cy="507643"/>
          </a:xfrm>
          <a:prstGeom prst="roundRect">
            <a:avLst>
              <a:gd name="adj" fmla="val 25000"/>
            </a:avLst>
          </a:prstGeom>
          <a:gradFill>
            <a:gsLst>
              <a:gs pos="31000">
                <a:schemeClr val="accent6"/>
              </a:gs>
              <a:gs pos="100000">
                <a:schemeClr val="accent2"/>
              </a:gs>
            </a:gsLst>
            <a:lin ang="108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sz="2400" dirty="0">
              <a:solidFill>
                <a:schemeClr val="lt1"/>
              </a:solidFill>
              <a:latin typeface="华文细黑" panose="02010600040101010101" charset="-122"/>
              <a:ea typeface="思源黑体 CN Bold"/>
              <a:sym typeface="华文细黑" panose="02010600040101010101" charset="-122"/>
            </a:endParaRPr>
          </a:p>
        </p:txBody>
      </p:sp>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5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250"/>
                                        <p:tgtEl>
                                          <p:spTgt spid="5"/>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25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250"/>
                                        <p:tgtEl>
                                          <p:spTgt spid="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25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250"/>
                                        <p:tgtEl>
                                          <p:spTgt spid="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250"/>
                                        <p:tgtEl>
                                          <p:spTgt spid="1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250"/>
                                        <p:tgtEl>
                                          <p:spTgt spid="11"/>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25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250"/>
                                        <p:tgtEl>
                                          <p:spTgt spid="13"/>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250"/>
                                        <p:tgtEl>
                                          <p:spTgt spid="14"/>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50"/>
                                        <p:tgtEl>
                                          <p:spTgt spid="15"/>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250"/>
                                        <p:tgtEl>
                                          <p:spTgt spid="16"/>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250"/>
                                        <p:tgtEl>
                                          <p:spTgt spid="17"/>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250"/>
                                        <p:tgtEl>
                                          <p:spTgt spid="18"/>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down)">
                                      <p:cBhvr>
                                        <p:cTn id="71" dur="250"/>
                                        <p:tgtEl>
                                          <p:spTgt spid="19"/>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down)">
                                      <p:cBhvr>
                                        <p:cTn id="75"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bldLvl="0" animBg="1"/>
      <p:bldP spid="14" grpId="0"/>
      <p:bldP spid="15" grpId="0" bldLvl="0" animBg="1"/>
      <p:bldP spid="16" grpId="0"/>
      <p:bldP spid="17" grpId="0" bldLvl="0" animBg="1"/>
      <p:bldP spid="18" grpId="0"/>
      <p:bldP spid="19" grpId="0" bldLvl="0" animBg="1"/>
      <p:bldP spid="20" grpId="0"/>
      <p:bldP spid="33"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5551470" y="0"/>
            <a:ext cx="6601961" cy="6858000"/>
          </a:xfrm>
          <a:prstGeom prst="parallelogram">
            <a:avLst>
              <a:gd name="adj" fmla="val 36409"/>
            </a:avLst>
          </a:prstGeom>
        </p:spPr>
      </p:pic>
      <p:sp>
        <p:nvSpPr>
          <p:cNvPr id="11" name="等腰三角形 10"/>
          <p:cNvSpPr/>
          <p:nvPr/>
        </p:nvSpPr>
        <p:spPr bwMode="auto">
          <a:xfrm rot="10800000">
            <a:off x="0" y="0"/>
            <a:ext cx="990600" cy="1079500"/>
          </a:xfrm>
          <a:prstGeom prst="triangle">
            <a:avLst>
              <a:gd name="adj" fmla="val 100000"/>
            </a:avLst>
          </a:prstGeom>
          <a:solidFill>
            <a:srgbClr val="90A7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宋体" panose="02010600030101010101" pitchFamily="2" charset="-122"/>
              <a:cs typeface="+mn-cs"/>
            </a:endParaRPr>
          </a:p>
        </p:txBody>
      </p:sp>
      <p:sp>
        <p:nvSpPr>
          <p:cNvPr id="21" name="平行四边形 20"/>
          <p:cNvSpPr/>
          <p:nvPr/>
        </p:nvSpPr>
        <p:spPr bwMode="auto">
          <a:xfrm>
            <a:off x="5551470" y="4713"/>
            <a:ext cx="6621246" cy="6840000"/>
          </a:xfrm>
          <a:prstGeom prst="parallelogram">
            <a:avLst>
              <a:gd name="adj" fmla="val 35962"/>
            </a:avLst>
          </a:prstGeom>
          <a:gradFill>
            <a:gsLst>
              <a:gs pos="31000">
                <a:schemeClr val="tx1">
                  <a:lumMod val="50000"/>
                  <a:lumOff val="50000"/>
                  <a:alpha val="0"/>
                </a:schemeClr>
              </a:gs>
              <a:gs pos="100000">
                <a:schemeClr val="tx1">
                  <a:alpha val="53000"/>
                </a:scheme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宋体" panose="02010600030101010101" pitchFamily="2" charset="-122"/>
              <a:cs typeface="+mn-cs"/>
            </a:endParaRPr>
          </a:p>
        </p:txBody>
      </p:sp>
      <p:sp>
        <p:nvSpPr>
          <p:cNvPr id="19" name="文本框 158"/>
          <p:cNvSpPr txBox="1"/>
          <p:nvPr/>
        </p:nvSpPr>
        <p:spPr>
          <a:xfrm flipH="1">
            <a:off x="817043" y="2757133"/>
            <a:ext cx="5086995" cy="825872"/>
          </a:xfrm>
          <a:prstGeom prst="rect">
            <a:avLst/>
          </a:prstGeom>
          <a:noFill/>
        </p:spPr>
        <p:txBody>
          <a:bodyPr wrap="square" lIns="86683" tIns="43341" rIns="86683" bIns="43341" rtlCol="0">
            <a:spAutoFit/>
          </a:bodyPr>
          <a:lstStyle/>
          <a:p>
            <a:pPr lvl="0" algn="dist" defTabSz="1218565"/>
            <a:r>
              <a:rPr kumimoji="1" lang="zh-CN" altLang="en-US" sz="4800" dirty="0">
                <a:solidFill>
                  <a:srgbClr val="000000">
                    <a:lumMod val="75000"/>
                    <a:lumOff val="25000"/>
                  </a:srgbClr>
                </a:solidFill>
                <a:latin typeface="华文细黑" panose="02010600040101010101" charset="-122"/>
                <a:ea typeface="思源黑体 CN Bold"/>
                <a:sym typeface="华文细黑" panose="02010600040101010101" charset="-122"/>
              </a:rPr>
              <a:t>感谢您的聆听指正</a:t>
            </a:r>
            <a:endParaRPr kumimoji="1" lang="zh-CN" altLang="en-US" sz="4800" dirty="0">
              <a:solidFill>
                <a:srgbClr val="000000">
                  <a:lumMod val="75000"/>
                  <a:lumOff val="25000"/>
                </a:srgbClr>
              </a:solidFill>
              <a:latin typeface="华文细黑" panose="02010600040101010101" charset="-122"/>
              <a:ea typeface="思源黑体 CN Bold"/>
              <a:sym typeface="华文细黑" panose="02010600040101010101" charset="-122"/>
            </a:endParaRPr>
          </a:p>
        </p:txBody>
      </p:sp>
      <p:cxnSp>
        <p:nvCxnSpPr>
          <p:cNvPr id="12" name="直接连接符 11"/>
          <p:cNvCxnSpPr/>
          <p:nvPr/>
        </p:nvCxnSpPr>
        <p:spPr bwMode="auto">
          <a:xfrm flipH="1">
            <a:off x="10858099" y="4114800"/>
            <a:ext cx="940201" cy="2300305"/>
          </a:xfrm>
          <a:prstGeom prst="line">
            <a:avLst/>
          </a:prstGeom>
          <a:solidFill>
            <a:schemeClr val="accent1"/>
          </a:solidFill>
          <a:ln w="571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flipH="1">
            <a:off x="11404600" y="2620478"/>
            <a:ext cx="787400" cy="1875322"/>
          </a:xfrm>
          <a:prstGeom prst="line">
            <a:avLst/>
          </a:prstGeom>
          <a:solidFill>
            <a:schemeClr val="accent1"/>
          </a:solidFill>
          <a:ln w="57150" cap="flat" cmpd="sng" algn="ctr">
            <a:solidFill>
              <a:srgbClr val="2C48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图片 1" descr="81af9ff01c23ed61fd80bd34e39bd635"/>
          <p:cNvPicPr>
            <a:picLocks noChangeAspect="1"/>
          </p:cNvPicPr>
          <p:nvPr/>
        </p:nvPicPr>
        <p:blipFill>
          <a:blip r:embed="rId2"/>
          <a:stretch>
            <a:fillRect/>
          </a:stretch>
        </p:blipFill>
        <p:spPr>
          <a:xfrm>
            <a:off x="490220" y="28575"/>
            <a:ext cx="2733040" cy="8724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1+#ppt_w/2"/>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par>
                                <p:cTn id="14" presetID="3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800" decel="100000"/>
                                        <p:tgtEl>
                                          <p:spTgt spid="11"/>
                                        </p:tgtEl>
                                      </p:cBhvr>
                                    </p:animEffect>
                                    <p:anim calcmode="lin" valueType="num">
                                      <p:cBhvr>
                                        <p:cTn id="17" dur="800" decel="100000" fill="hold"/>
                                        <p:tgtEl>
                                          <p:spTgt spid="11"/>
                                        </p:tgtEl>
                                        <p:attrNameLst>
                                          <p:attrName>style.rotation</p:attrName>
                                        </p:attrNameLst>
                                      </p:cBhvr>
                                      <p:tavLst>
                                        <p:tav tm="0">
                                          <p:val>
                                            <p:fltVal val="-90"/>
                                          </p:val>
                                        </p:tav>
                                        <p:tav tm="100000">
                                          <p:val>
                                            <p:fltVal val="0"/>
                                          </p:val>
                                        </p:tav>
                                      </p:tavLst>
                                    </p:anim>
                                    <p:anim calcmode="lin" valueType="num">
                                      <p:cBhvr>
                                        <p:cTn id="18" dur="800" decel="100000" fill="hold"/>
                                        <p:tgtEl>
                                          <p:spTgt spid="11"/>
                                        </p:tgtEl>
                                        <p:attrNameLst>
                                          <p:attrName>ppt_x</p:attrName>
                                        </p:attrNameLst>
                                      </p:cBhvr>
                                      <p:tavLst>
                                        <p:tav tm="0">
                                          <p:val>
                                            <p:strVal val="#ppt_x+0.4"/>
                                          </p:val>
                                        </p:tav>
                                        <p:tav tm="100000">
                                          <p:val>
                                            <p:strVal val="#ppt_x-0.05"/>
                                          </p:val>
                                        </p:tav>
                                      </p:tavLst>
                                    </p:anim>
                                    <p:anim calcmode="lin" valueType="num">
                                      <p:cBhvr>
                                        <p:cTn id="19" dur="800" decel="100000" fill="hold"/>
                                        <p:tgtEl>
                                          <p:spTgt spid="11"/>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par>
                          <p:cTn id="22" fill="hold">
                            <p:stCondLst>
                              <p:cond delay="1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9"/>
                                        </p:tgtEl>
                                        <p:attrNameLst>
                                          <p:attrName>ppt_y</p:attrName>
                                        </p:attrNameLst>
                                      </p:cBhvr>
                                      <p:tavLst>
                                        <p:tav tm="0">
                                          <p:val>
                                            <p:strVal val="#ppt_y"/>
                                          </p:val>
                                        </p:tav>
                                        <p:tav tm="100000">
                                          <p:val>
                                            <p:strVal val="#ppt_y"/>
                                          </p:val>
                                        </p:tav>
                                      </p:tavLst>
                                    </p:anim>
                                    <p:anim calcmode="lin" valueType="num">
                                      <p:cBhvr>
                                        <p:cTn id="27"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9"/>
                                        </p:tgtEl>
                                      </p:cBhvr>
                                    </p:animEffect>
                                  </p:childTnLst>
                                </p:cTn>
                              </p:par>
                            </p:childTnLst>
                          </p:cTn>
                        </p:par>
                        <p:par>
                          <p:cTn id="30" fill="hold">
                            <p:stCondLst>
                              <p:cond delay="2349"/>
                            </p:stCondLst>
                            <p:childTnLst>
                              <p:par>
                                <p:cTn id="31" presetID="30"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800" decel="100000"/>
                                        <p:tgtEl>
                                          <p:spTgt spid="13"/>
                                        </p:tgtEl>
                                      </p:cBhvr>
                                    </p:animEffect>
                                    <p:anim calcmode="lin" valueType="num">
                                      <p:cBhvr>
                                        <p:cTn id="34" dur="800" decel="100000" fill="hold"/>
                                        <p:tgtEl>
                                          <p:spTgt spid="13"/>
                                        </p:tgtEl>
                                        <p:attrNameLst>
                                          <p:attrName>style.rotation</p:attrName>
                                        </p:attrNameLst>
                                      </p:cBhvr>
                                      <p:tavLst>
                                        <p:tav tm="0">
                                          <p:val>
                                            <p:fltVal val="-90"/>
                                          </p:val>
                                        </p:tav>
                                        <p:tav tm="100000">
                                          <p:val>
                                            <p:fltVal val="0"/>
                                          </p:val>
                                        </p:tav>
                                      </p:tavLst>
                                    </p:anim>
                                    <p:anim calcmode="lin" valueType="num">
                                      <p:cBhvr>
                                        <p:cTn id="35" dur="800" decel="100000" fill="hold"/>
                                        <p:tgtEl>
                                          <p:spTgt spid="13"/>
                                        </p:tgtEl>
                                        <p:attrNameLst>
                                          <p:attrName>ppt_x</p:attrName>
                                        </p:attrNameLst>
                                      </p:cBhvr>
                                      <p:tavLst>
                                        <p:tav tm="0">
                                          <p:val>
                                            <p:strVal val="#ppt_x+0.4"/>
                                          </p:val>
                                        </p:tav>
                                        <p:tav tm="100000">
                                          <p:val>
                                            <p:strVal val="#ppt_x-0.05"/>
                                          </p:val>
                                        </p:tav>
                                      </p:tavLst>
                                    </p:anim>
                                    <p:anim calcmode="lin" valueType="num">
                                      <p:cBhvr>
                                        <p:cTn id="36" dur="800" decel="100000" fill="hold"/>
                                        <p:tgtEl>
                                          <p:spTgt spid="13"/>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39" presetID="3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800" decel="100000"/>
                                        <p:tgtEl>
                                          <p:spTgt spid="12"/>
                                        </p:tgtEl>
                                      </p:cBhvr>
                                    </p:animEffect>
                                    <p:anim calcmode="lin" valueType="num">
                                      <p:cBhvr>
                                        <p:cTn id="42" dur="800" decel="100000" fill="hold"/>
                                        <p:tgtEl>
                                          <p:spTgt spid="12"/>
                                        </p:tgtEl>
                                        <p:attrNameLst>
                                          <p:attrName>style.rotation</p:attrName>
                                        </p:attrNameLst>
                                      </p:cBhvr>
                                      <p:tavLst>
                                        <p:tav tm="0">
                                          <p:val>
                                            <p:fltVal val="-90"/>
                                          </p:val>
                                        </p:tav>
                                        <p:tav tm="100000">
                                          <p:val>
                                            <p:fltVal val="0"/>
                                          </p:val>
                                        </p:tav>
                                      </p:tavLst>
                                    </p:anim>
                                    <p:anim calcmode="lin" valueType="num">
                                      <p:cBhvr>
                                        <p:cTn id="43" dur="800" decel="100000" fill="hold"/>
                                        <p:tgtEl>
                                          <p:spTgt spid="12"/>
                                        </p:tgtEl>
                                        <p:attrNameLst>
                                          <p:attrName>ppt_x</p:attrName>
                                        </p:attrNameLst>
                                      </p:cBhvr>
                                      <p:tavLst>
                                        <p:tav tm="0">
                                          <p:val>
                                            <p:strVal val="#ppt_x+0.4"/>
                                          </p:val>
                                        </p:tav>
                                        <p:tav tm="100000">
                                          <p:val>
                                            <p:strVal val="#ppt_x-0.05"/>
                                          </p:val>
                                        </p:tav>
                                      </p:tavLst>
                                    </p:anim>
                                    <p:anim calcmode="lin" valueType="num">
                                      <p:cBhvr>
                                        <p:cTn id="44" dur="800" decel="100000" fill="hold"/>
                                        <p:tgtEl>
                                          <p:spTgt spid="12"/>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19" grpId="0"/>
    </p:bldLst>
  </p:timing>
</p:sld>
</file>

<file path=ppt/tags/tag1.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2.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3.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4.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5.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6.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7.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8.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9.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0.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1.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2.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3.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4.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5.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6.xml><?xml version="1.0" encoding="utf-8"?>
<p:tagLst xmlns:p="http://schemas.openxmlformats.org/presentationml/2006/main">
  <p:tag name="KSO_WM_DIAGRAM_VIRTUALLY_FRAME" val="{&quot;height&quot;:422.7841732283464,&quot;left&quot;:438.43346456692916,&quot;top&quot;:73.08984251968505,&quot;width&quot;:457.23251968503945}"/>
</p:tagLst>
</file>

<file path=ppt/tags/tag17.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18.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19.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0.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1.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2.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3.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4.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5.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6.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7.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8.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29.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0.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1.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2.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3.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4.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5.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6.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7.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8.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39.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40.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ags/tag41.xml><?xml version="1.0" encoding="utf-8"?>
<p:tagLst xmlns:p="http://schemas.openxmlformats.org/presentationml/2006/main">
  <p:tag name="KSO_WM_DIAGRAM_VIRTUALLY_FRAME" val="{&quot;height&quot;:369.46464566929126,&quot;left&quot;:0.14826771653543308,&quot;top&quot;:123.48346456692914,&quot;width&quot;:959.7037007874017}"/>
</p:tagLst>
</file>

<file path=ppt/theme/theme1.xml><?xml version="1.0" encoding="utf-8"?>
<a:theme xmlns:a="http://schemas.openxmlformats.org/drawingml/2006/main" name="Office 主题">
  <a:themeElements>
    <a:clrScheme name="自定义 111">
      <a:dk1>
        <a:srgbClr val="000000"/>
      </a:dk1>
      <a:lt1>
        <a:srgbClr val="FFFFFF"/>
      </a:lt1>
      <a:dk2>
        <a:srgbClr val="768394"/>
      </a:dk2>
      <a:lt2>
        <a:srgbClr val="F0F0F0"/>
      </a:lt2>
      <a:accent1>
        <a:srgbClr val="262A33"/>
      </a:accent1>
      <a:accent2>
        <a:srgbClr val="3B6077"/>
      </a:accent2>
      <a:accent3>
        <a:srgbClr val="577498"/>
      </a:accent3>
      <a:accent4>
        <a:srgbClr val="66777F"/>
      </a:accent4>
      <a:accent5>
        <a:srgbClr val="587489"/>
      </a:accent5>
      <a:accent6>
        <a:srgbClr val="90A7C6"/>
      </a:accent6>
      <a:hlink>
        <a:srgbClr val="4472C4"/>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1198</Words>
  <Application>WPS 演示</Application>
  <PresentationFormat>宽屏</PresentationFormat>
  <Paragraphs>99</Paragraphs>
  <Slides>15</Slides>
  <Notes>19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15</vt:i4>
      </vt:variant>
    </vt:vector>
  </HeadingPairs>
  <TitlesOfParts>
    <vt:vector size="34" baseType="lpstr">
      <vt:lpstr>Arial</vt:lpstr>
      <vt:lpstr>宋体</vt:lpstr>
      <vt:lpstr>Wingdings</vt:lpstr>
      <vt:lpstr>思源黑体 CN Medium</vt:lpstr>
      <vt:lpstr>方正舒体</vt:lpstr>
      <vt:lpstr>华文细黑</vt:lpstr>
      <vt:lpstr>华文行楷</vt:lpstr>
      <vt:lpstr>Arial</vt:lpstr>
      <vt:lpstr>思源黑体 CN Bold</vt:lpstr>
      <vt:lpstr>黑体</vt:lpstr>
      <vt:lpstr>Arial Unicode MS</vt:lpstr>
      <vt:lpstr>Calibri Light</vt:lpstr>
      <vt:lpstr>Calibri</vt:lpstr>
      <vt:lpstr>微软雅黑</vt:lpstr>
      <vt:lpstr>Arial Unicode MS</vt:lpstr>
      <vt:lpstr>Helvetica</vt:lpstr>
      <vt:lpstr>Wingdings</vt:lpstr>
      <vt:lpstr>方正大黑体_GBK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美滋</dc:creator>
  <cp:lastModifiedBy>六毛毛</cp:lastModifiedBy>
  <cp:revision>26</cp:revision>
  <dcterms:created xsi:type="dcterms:W3CDTF">2020-11-19T06:29:00Z</dcterms:created>
  <dcterms:modified xsi:type="dcterms:W3CDTF">2025-11-30T04:46:55Z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KSOTemplateUUID">
    <vt:lpwstr>v1.0_mb_pfJ5EnK5VW3MM9SQWCstpg==</vt:lpwstr>
  </property>
  <property fmtid="{D5CDD505-2E9C-101B-9397-08002B2CF9AE}" pid="4" name="ICV">
    <vt:lpwstr>E0571D7B5E3E47C491C8F50E7BC9CFEF_11</vt:lpwstr>
  </property>
</Properties>
</file>